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61" r:id="rId4"/>
    <p:sldId id="277" r:id="rId5"/>
    <p:sldId id="257" r:id="rId6"/>
    <p:sldId id="278" r:id="rId7"/>
    <p:sldId id="280" r:id="rId8"/>
    <p:sldId id="281" r:id="rId9"/>
    <p:sldId id="297" r:id="rId10"/>
    <p:sldId id="298" r:id="rId11"/>
    <p:sldId id="294" r:id="rId12"/>
    <p:sldId id="282" r:id="rId13"/>
    <p:sldId id="283" r:id="rId14"/>
    <p:sldId id="284" r:id="rId15"/>
    <p:sldId id="285" r:id="rId16"/>
    <p:sldId id="286" r:id="rId17"/>
    <p:sldId id="270" r:id="rId18"/>
    <p:sldId id="271" r:id="rId19"/>
    <p:sldId id="288" r:id="rId20"/>
    <p:sldId id="287" r:id="rId21"/>
    <p:sldId id="289" r:id="rId22"/>
    <p:sldId id="295" r:id="rId23"/>
    <p:sldId id="296" r:id="rId24"/>
    <p:sldId id="259" r:id="rId25"/>
    <p:sldId id="279" r:id="rId26"/>
    <p:sldId id="290" r:id="rId27"/>
    <p:sldId id="291" r:id="rId28"/>
    <p:sldId id="292" r:id="rId29"/>
    <p:sldId id="293" r:id="rId30"/>
    <p:sldId id="264" r:id="rId31"/>
    <p:sldId id="276" r:id="rId32"/>
    <p:sldId id="265" r:id="rId33"/>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Fira Sans" panose="020B0503050000020004" pitchFamily="34" charset="0"/>
      <p:regular r:id="rId40"/>
      <p:bold r:id="rId41"/>
      <p:italic r:id="rId42"/>
      <p:boldItalic r:id="rId43"/>
    </p:embeddedFont>
    <p:embeddedFont>
      <p:font typeface="Fira Sans Medium" panose="020B0603050000020004" pitchFamily="34" charset="0"/>
      <p:regular r:id="rId44"/>
      <p:italic r:id="rId45"/>
    </p:embeddedFont>
    <p:embeddedFont>
      <p:font typeface="Roboto" panose="02000000000000000000"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3"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A542"/>
    <a:srgbClr val="E15436"/>
    <a:srgbClr val="00674B"/>
    <a:srgbClr val="00AAE1"/>
    <a:srgbClr val="131921"/>
    <a:srgbClr val="D9D9D9"/>
    <a:srgbClr val="232F3E"/>
    <a:srgbClr val="181717"/>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6A89D8-81C7-4C96-BDAD-10487FA11786}" v="97" dt="2023-02-01T11:31:45.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6283" autoAdjust="0"/>
  </p:normalViewPr>
  <p:slideViewPr>
    <p:cSldViewPr snapToGrid="0" showGuides="1">
      <p:cViewPr varScale="1">
        <p:scale>
          <a:sx n="72" d="100"/>
          <a:sy n="72" d="100"/>
        </p:scale>
        <p:origin x="648" y="78"/>
      </p:cViewPr>
      <p:guideLst>
        <p:guide orient="horz" pos="2160"/>
        <p:guide pos="3840"/>
        <p:guide pos="393"/>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6BFF36-3EFA-4C6A-A5DE-804449F96B72}" type="doc">
      <dgm:prSet loTypeId="urn:microsoft.com/office/officeart/2005/8/layout/process1" loCatId="process" qsTypeId="urn:microsoft.com/office/officeart/2005/8/quickstyle/simple1" qsCatId="simple" csTypeId="urn:microsoft.com/office/officeart/2005/8/colors/colorful2" csCatId="colorful" phldr="1"/>
      <dgm:spPr/>
    </dgm:pt>
    <dgm:pt modelId="{A5C1D479-726E-45B6-B1FE-3B1826ADCC72}">
      <dgm:prSet phldrT="[Text]"/>
      <dgm:spPr/>
      <dgm:t>
        <a:bodyPr/>
        <a:lstStyle/>
        <a:p>
          <a:r>
            <a:rPr lang="en-IN" dirty="0"/>
            <a:t>Text Cleaning</a:t>
          </a:r>
        </a:p>
      </dgm:t>
    </dgm:pt>
    <dgm:pt modelId="{0DDF5F75-0F6D-448B-88A0-0C47A0AFD720}" type="parTrans" cxnId="{61B68A8A-DA7C-4D24-9807-DCF5924E67D3}">
      <dgm:prSet/>
      <dgm:spPr/>
      <dgm:t>
        <a:bodyPr/>
        <a:lstStyle/>
        <a:p>
          <a:endParaRPr lang="en-IN"/>
        </a:p>
      </dgm:t>
    </dgm:pt>
    <dgm:pt modelId="{BB6B14EA-1106-418E-999C-A07A60FAC8AA}" type="sibTrans" cxnId="{61B68A8A-DA7C-4D24-9807-DCF5924E67D3}">
      <dgm:prSet/>
      <dgm:spPr/>
      <dgm:t>
        <a:bodyPr/>
        <a:lstStyle/>
        <a:p>
          <a:endParaRPr lang="en-IN"/>
        </a:p>
      </dgm:t>
    </dgm:pt>
    <dgm:pt modelId="{16C8171C-8A69-4F89-8624-C69CA088E523}">
      <dgm:prSet phldrT="[Text]"/>
      <dgm:spPr/>
      <dgm:t>
        <a:bodyPr/>
        <a:lstStyle/>
        <a:p>
          <a:r>
            <a:rPr lang="en-IN" dirty="0"/>
            <a:t>Vectorization</a:t>
          </a:r>
        </a:p>
      </dgm:t>
    </dgm:pt>
    <dgm:pt modelId="{263B8FD3-A80E-4289-8F54-A1997D051707}" type="parTrans" cxnId="{D00B4D14-6FDB-4361-B2E6-636A9274611E}">
      <dgm:prSet/>
      <dgm:spPr/>
      <dgm:t>
        <a:bodyPr/>
        <a:lstStyle/>
        <a:p>
          <a:endParaRPr lang="en-IN"/>
        </a:p>
      </dgm:t>
    </dgm:pt>
    <dgm:pt modelId="{53BFEBB5-305B-4590-890C-DBC200C4B499}" type="sibTrans" cxnId="{D00B4D14-6FDB-4361-B2E6-636A9274611E}">
      <dgm:prSet/>
      <dgm:spPr/>
      <dgm:t>
        <a:bodyPr/>
        <a:lstStyle/>
        <a:p>
          <a:endParaRPr lang="en-IN"/>
        </a:p>
      </dgm:t>
    </dgm:pt>
    <dgm:pt modelId="{FD00C3FD-E307-4098-9B0E-73E41B61D408}">
      <dgm:prSet phldrT="[Text]"/>
      <dgm:spPr/>
      <dgm:t>
        <a:bodyPr/>
        <a:lstStyle/>
        <a:p>
          <a:r>
            <a:rPr lang="en-IN" dirty="0"/>
            <a:t>Text Classification </a:t>
          </a:r>
        </a:p>
      </dgm:t>
    </dgm:pt>
    <dgm:pt modelId="{C21F06D7-98C3-43AE-AF9A-94632EE06E8A}" type="parTrans" cxnId="{A12D006E-DC39-414E-8C69-92A2FF2A1E48}">
      <dgm:prSet/>
      <dgm:spPr/>
      <dgm:t>
        <a:bodyPr/>
        <a:lstStyle/>
        <a:p>
          <a:endParaRPr lang="en-IN"/>
        </a:p>
      </dgm:t>
    </dgm:pt>
    <dgm:pt modelId="{925372FD-C378-44D4-B8AD-84DB0D738F2D}" type="sibTrans" cxnId="{A12D006E-DC39-414E-8C69-92A2FF2A1E48}">
      <dgm:prSet/>
      <dgm:spPr/>
      <dgm:t>
        <a:bodyPr/>
        <a:lstStyle/>
        <a:p>
          <a:endParaRPr lang="en-IN"/>
        </a:p>
      </dgm:t>
    </dgm:pt>
    <dgm:pt modelId="{10B520CE-A070-405E-A825-19890D4AF06A}">
      <dgm:prSet phldrT="[Text]"/>
      <dgm:spPr/>
      <dgm:t>
        <a:bodyPr/>
        <a:lstStyle/>
        <a:p>
          <a:r>
            <a:rPr lang="en-IN" dirty="0"/>
            <a:t>Tokenization and Lemmatization</a:t>
          </a:r>
        </a:p>
      </dgm:t>
    </dgm:pt>
    <dgm:pt modelId="{90990A0D-C59B-4833-8C82-B14253546AE4}" type="parTrans" cxnId="{0064C881-D3E9-4B2C-904D-F75E8B256C64}">
      <dgm:prSet/>
      <dgm:spPr/>
      <dgm:t>
        <a:bodyPr/>
        <a:lstStyle/>
        <a:p>
          <a:endParaRPr lang="en-IN"/>
        </a:p>
      </dgm:t>
    </dgm:pt>
    <dgm:pt modelId="{39D705C5-A897-40FF-A9A8-178801B74B65}" type="sibTrans" cxnId="{0064C881-D3E9-4B2C-904D-F75E8B256C64}">
      <dgm:prSet/>
      <dgm:spPr/>
      <dgm:t>
        <a:bodyPr/>
        <a:lstStyle/>
        <a:p>
          <a:endParaRPr lang="en-IN"/>
        </a:p>
      </dgm:t>
    </dgm:pt>
    <dgm:pt modelId="{DAD37DF5-2992-45E6-B2E4-78EB97FC42B5}" type="pres">
      <dgm:prSet presAssocID="{5E6BFF36-3EFA-4C6A-A5DE-804449F96B72}" presName="Name0" presStyleCnt="0">
        <dgm:presLayoutVars>
          <dgm:dir/>
          <dgm:resizeHandles val="exact"/>
        </dgm:presLayoutVars>
      </dgm:prSet>
      <dgm:spPr/>
    </dgm:pt>
    <dgm:pt modelId="{56155295-0A00-47ED-948B-BECD11C2E85D}" type="pres">
      <dgm:prSet presAssocID="{A5C1D479-726E-45B6-B1FE-3B1826ADCC72}" presName="node" presStyleLbl="node1" presStyleIdx="0" presStyleCnt="4">
        <dgm:presLayoutVars>
          <dgm:bulletEnabled val="1"/>
        </dgm:presLayoutVars>
      </dgm:prSet>
      <dgm:spPr/>
    </dgm:pt>
    <dgm:pt modelId="{F5E42B89-26A6-4726-B998-115F77196EDC}" type="pres">
      <dgm:prSet presAssocID="{BB6B14EA-1106-418E-999C-A07A60FAC8AA}" presName="sibTrans" presStyleLbl="sibTrans2D1" presStyleIdx="0" presStyleCnt="3"/>
      <dgm:spPr/>
    </dgm:pt>
    <dgm:pt modelId="{D3FB3365-6EFF-47CD-B7D5-E5EB623958F0}" type="pres">
      <dgm:prSet presAssocID="{BB6B14EA-1106-418E-999C-A07A60FAC8AA}" presName="connectorText" presStyleLbl="sibTrans2D1" presStyleIdx="0" presStyleCnt="3"/>
      <dgm:spPr/>
    </dgm:pt>
    <dgm:pt modelId="{3E85AF1B-6431-44F5-BA89-0ADA46A3DD69}" type="pres">
      <dgm:prSet presAssocID="{10B520CE-A070-405E-A825-19890D4AF06A}" presName="node" presStyleLbl="node1" presStyleIdx="1" presStyleCnt="4">
        <dgm:presLayoutVars>
          <dgm:bulletEnabled val="1"/>
        </dgm:presLayoutVars>
      </dgm:prSet>
      <dgm:spPr/>
    </dgm:pt>
    <dgm:pt modelId="{CAA52973-9B71-431A-88BC-23AC0E950F2A}" type="pres">
      <dgm:prSet presAssocID="{39D705C5-A897-40FF-A9A8-178801B74B65}" presName="sibTrans" presStyleLbl="sibTrans2D1" presStyleIdx="1" presStyleCnt="3"/>
      <dgm:spPr/>
    </dgm:pt>
    <dgm:pt modelId="{88740282-9640-4EBB-BC94-4F6DD7D2269D}" type="pres">
      <dgm:prSet presAssocID="{39D705C5-A897-40FF-A9A8-178801B74B65}" presName="connectorText" presStyleLbl="sibTrans2D1" presStyleIdx="1" presStyleCnt="3"/>
      <dgm:spPr/>
    </dgm:pt>
    <dgm:pt modelId="{023AC9C0-1928-45CD-BC12-717CCBA55B70}" type="pres">
      <dgm:prSet presAssocID="{16C8171C-8A69-4F89-8624-C69CA088E523}" presName="node" presStyleLbl="node1" presStyleIdx="2" presStyleCnt="4">
        <dgm:presLayoutVars>
          <dgm:bulletEnabled val="1"/>
        </dgm:presLayoutVars>
      </dgm:prSet>
      <dgm:spPr/>
    </dgm:pt>
    <dgm:pt modelId="{81D6B8FF-EB4C-459A-AE31-1F5B028E5984}" type="pres">
      <dgm:prSet presAssocID="{53BFEBB5-305B-4590-890C-DBC200C4B499}" presName="sibTrans" presStyleLbl="sibTrans2D1" presStyleIdx="2" presStyleCnt="3"/>
      <dgm:spPr/>
    </dgm:pt>
    <dgm:pt modelId="{D251D9C6-D68F-4FE9-9097-4D2DCBF7508C}" type="pres">
      <dgm:prSet presAssocID="{53BFEBB5-305B-4590-890C-DBC200C4B499}" presName="connectorText" presStyleLbl="sibTrans2D1" presStyleIdx="2" presStyleCnt="3"/>
      <dgm:spPr/>
    </dgm:pt>
    <dgm:pt modelId="{C4DDEE52-1EB6-4BC0-AEF8-6AB88CAE1967}" type="pres">
      <dgm:prSet presAssocID="{FD00C3FD-E307-4098-9B0E-73E41B61D408}" presName="node" presStyleLbl="node1" presStyleIdx="3" presStyleCnt="4">
        <dgm:presLayoutVars>
          <dgm:bulletEnabled val="1"/>
        </dgm:presLayoutVars>
      </dgm:prSet>
      <dgm:spPr/>
    </dgm:pt>
  </dgm:ptLst>
  <dgm:cxnLst>
    <dgm:cxn modelId="{D00B4D14-6FDB-4361-B2E6-636A9274611E}" srcId="{5E6BFF36-3EFA-4C6A-A5DE-804449F96B72}" destId="{16C8171C-8A69-4F89-8624-C69CA088E523}" srcOrd="2" destOrd="0" parTransId="{263B8FD3-A80E-4289-8F54-A1997D051707}" sibTransId="{53BFEBB5-305B-4590-890C-DBC200C4B499}"/>
    <dgm:cxn modelId="{7962BF15-4939-43EF-88F5-5A963DCFC8EE}" type="presOf" srcId="{FD00C3FD-E307-4098-9B0E-73E41B61D408}" destId="{C4DDEE52-1EB6-4BC0-AEF8-6AB88CAE1967}" srcOrd="0" destOrd="0" presId="urn:microsoft.com/office/officeart/2005/8/layout/process1"/>
    <dgm:cxn modelId="{FA53AA1E-F5C5-44CE-8EB2-86442EFEFC80}" type="presOf" srcId="{39D705C5-A897-40FF-A9A8-178801B74B65}" destId="{88740282-9640-4EBB-BC94-4F6DD7D2269D}" srcOrd="1" destOrd="0" presId="urn:microsoft.com/office/officeart/2005/8/layout/process1"/>
    <dgm:cxn modelId="{B0E0492D-98B6-4E62-948F-F8C37700C739}" type="presOf" srcId="{10B520CE-A070-405E-A825-19890D4AF06A}" destId="{3E85AF1B-6431-44F5-BA89-0ADA46A3DD69}" srcOrd="0" destOrd="0" presId="urn:microsoft.com/office/officeart/2005/8/layout/process1"/>
    <dgm:cxn modelId="{3373842D-AEE8-43D3-B940-E72DE519656B}" type="presOf" srcId="{BB6B14EA-1106-418E-999C-A07A60FAC8AA}" destId="{D3FB3365-6EFF-47CD-B7D5-E5EB623958F0}" srcOrd="1" destOrd="0" presId="urn:microsoft.com/office/officeart/2005/8/layout/process1"/>
    <dgm:cxn modelId="{A12D006E-DC39-414E-8C69-92A2FF2A1E48}" srcId="{5E6BFF36-3EFA-4C6A-A5DE-804449F96B72}" destId="{FD00C3FD-E307-4098-9B0E-73E41B61D408}" srcOrd="3" destOrd="0" parTransId="{C21F06D7-98C3-43AE-AF9A-94632EE06E8A}" sibTransId="{925372FD-C378-44D4-B8AD-84DB0D738F2D}"/>
    <dgm:cxn modelId="{0E2FEC71-3E99-4655-BE8D-758F9F251B45}" type="presOf" srcId="{A5C1D479-726E-45B6-B1FE-3B1826ADCC72}" destId="{56155295-0A00-47ED-948B-BECD11C2E85D}" srcOrd="0" destOrd="0" presId="urn:microsoft.com/office/officeart/2005/8/layout/process1"/>
    <dgm:cxn modelId="{C2AFA473-4BA1-4FD5-A464-F7202B1309B7}" type="presOf" srcId="{39D705C5-A897-40FF-A9A8-178801B74B65}" destId="{CAA52973-9B71-431A-88BC-23AC0E950F2A}" srcOrd="0" destOrd="0" presId="urn:microsoft.com/office/officeart/2005/8/layout/process1"/>
    <dgm:cxn modelId="{0064C881-D3E9-4B2C-904D-F75E8B256C64}" srcId="{5E6BFF36-3EFA-4C6A-A5DE-804449F96B72}" destId="{10B520CE-A070-405E-A825-19890D4AF06A}" srcOrd="1" destOrd="0" parTransId="{90990A0D-C59B-4833-8C82-B14253546AE4}" sibTransId="{39D705C5-A897-40FF-A9A8-178801B74B65}"/>
    <dgm:cxn modelId="{61B68A8A-DA7C-4D24-9807-DCF5924E67D3}" srcId="{5E6BFF36-3EFA-4C6A-A5DE-804449F96B72}" destId="{A5C1D479-726E-45B6-B1FE-3B1826ADCC72}" srcOrd="0" destOrd="0" parTransId="{0DDF5F75-0F6D-448B-88A0-0C47A0AFD720}" sibTransId="{BB6B14EA-1106-418E-999C-A07A60FAC8AA}"/>
    <dgm:cxn modelId="{2522DBA1-954C-4184-9E80-2095744ED84F}" type="presOf" srcId="{5E6BFF36-3EFA-4C6A-A5DE-804449F96B72}" destId="{DAD37DF5-2992-45E6-B2E4-78EB97FC42B5}" srcOrd="0" destOrd="0" presId="urn:microsoft.com/office/officeart/2005/8/layout/process1"/>
    <dgm:cxn modelId="{2E27DFA5-37AB-4004-96ED-8403918E4262}" type="presOf" srcId="{16C8171C-8A69-4F89-8624-C69CA088E523}" destId="{023AC9C0-1928-45CD-BC12-717CCBA55B70}" srcOrd="0" destOrd="0" presId="urn:microsoft.com/office/officeart/2005/8/layout/process1"/>
    <dgm:cxn modelId="{CB7F3EBB-843D-41E4-B567-1E4B8DDF575B}" type="presOf" srcId="{53BFEBB5-305B-4590-890C-DBC200C4B499}" destId="{D251D9C6-D68F-4FE9-9097-4D2DCBF7508C}" srcOrd="1" destOrd="0" presId="urn:microsoft.com/office/officeart/2005/8/layout/process1"/>
    <dgm:cxn modelId="{448887C1-39D4-4561-9604-82F47E028E79}" type="presOf" srcId="{BB6B14EA-1106-418E-999C-A07A60FAC8AA}" destId="{F5E42B89-26A6-4726-B998-115F77196EDC}" srcOrd="0" destOrd="0" presId="urn:microsoft.com/office/officeart/2005/8/layout/process1"/>
    <dgm:cxn modelId="{486173F8-A9DE-49A5-9341-1ED5670150B5}" type="presOf" srcId="{53BFEBB5-305B-4590-890C-DBC200C4B499}" destId="{81D6B8FF-EB4C-459A-AE31-1F5B028E5984}" srcOrd="0" destOrd="0" presId="urn:microsoft.com/office/officeart/2005/8/layout/process1"/>
    <dgm:cxn modelId="{87FB881C-A9E4-4DA5-A0A4-35486AA80054}" type="presParOf" srcId="{DAD37DF5-2992-45E6-B2E4-78EB97FC42B5}" destId="{56155295-0A00-47ED-948B-BECD11C2E85D}" srcOrd="0" destOrd="0" presId="urn:microsoft.com/office/officeart/2005/8/layout/process1"/>
    <dgm:cxn modelId="{65A9D368-C83C-4216-B37D-398337B6C0B9}" type="presParOf" srcId="{DAD37DF5-2992-45E6-B2E4-78EB97FC42B5}" destId="{F5E42B89-26A6-4726-B998-115F77196EDC}" srcOrd="1" destOrd="0" presId="urn:microsoft.com/office/officeart/2005/8/layout/process1"/>
    <dgm:cxn modelId="{5D537AB7-546A-4B84-8144-4C3E7A4CBB25}" type="presParOf" srcId="{F5E42B89-26A6-4726-B998-115F77196EDC}" destId="{D3FB3365-6EFF-47CD-B7D5-E5EB623958F0}" srcOrd="0" destOrd="0" presId="urn:microsoft.com/office/officeart/2005/8/layout/process1"/>
    <dgm:cxn modelId="{815B93A5-29DF-455E-B11E-07D369CE9F6F}" type="presParOf" srcId="{DAD37DF5-2992-45E6-B2E4-78EB97FC42B5}" destId="{3E85AF1B-6431-44F5-BA89-0ADA46A3DD69}" srcOrd="2" destOrd="0" presId="urn:microsoft.com/office/officeart/2005/8/layout/process1"/>
    <dgm:cxn modelId="{E08D5861-990E-4B44-A028-3E510B9A023C}" type="presParOf" srcId="{DAD37DF5-2992-45E6-B2E4-78EB97FC42B5}" destId="{CAA52973-9B71-431A-88BC-23AC0E950F2A}" srcOrd="3" destOrd="0" presId="urn:microsoft.com/office/officeart/2005/8/layout/process1"/>
    <dgm:cxn modelId="{97F74E2E-7279-4521-97DF-34A780CB6290}" type="presParOf" srcId="{CAA52973-9B71-431A-88BC-23AC0E950F2A}" destId="{88740282-9640-4EBB-BC94-4F6DD7D2269D}" srcOrd="0" destOrd="0" presId="urn:microsoft.com/office/officeart/2005/8/layout/process1"/>
    <dgm:cxn modelId="{FE2A6D35-EB5F-42DB-A57B-ED0D4219F192}" type="presParOf" srcId="{DAD37DF5-2992-45E6-B2E4-78EB97FC42B5}" destId="{023AC9C0-1928-45CD-BC12-717CCBA55B70}" srcOrd="4" destOrd="0" presId="urn:microsoft.com/office/officeart/2005/8/layout/process1"/>
    <dgm:cxn modelId="{CB6970D6-0C18-4D66-8A1A-F7616D581BFE}" type="presParOf" srcId="{DAD37DF5-2992-45E6-B2E4-78EB97FC42B5}" destId="{81D6B8FF-EB4C-459A-AE31-1F5B028E5984}" srcOrd="5" destOrd="0" presId="urn:microsoft.com/office/officeart/2005/8/layout/process1"/>
    <dgm:cxn modelId="{B4332BC1-AE36-48C7-844F-872ABB3BBD78}" type="presParOf" srcId="{81D6B8FF-EB4C-459A-AE31-1F5B028E5984}" destId="{D251D9C6-D68F-4FE9-9097-4D2DCBF7508C}" srcOrd="0" destOrd="0" presId="urn:microsoft.com/office/officeart/2005/8/layout/process1"/>
    <dgm:cxn modelId="{99F032B6-2ADB-4C4A-BB86-E7485704AB4F}" type="presParOf" srcId="{DAD37DF5-2992-45E6-B2E4-78EB97FC42B5}" destId="{C4DDEE52-1EB6-4BC0-AEF8-6AB88CAE196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55295-0A00-47ED-948B-BECD11C2E85D}">
      <dsp:nvSpPr>
        <dsp:cNvPr id="0" name=""/>
        <dsp:cNvSpPr/>
      </dsp:nvSpPr>
      <dsp:spPr>
        <a:xfrm>
          <a:off x="3847" y="324190"/>
          <a:ext cx="1682427" cy="10094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Text Cleaning</a:t>
          </a:r>
        </a:p>
      </dsp:txBody>
      <dsp:txXfrm>
        <a:off x="33413" y="353756"/>
        <a:ext cx="1623295" cy="950324"/>
      </dsp:txXfrm>
    </dsp:sp>
    <dsp:sp modelId="{F5E42B89-26A6-4726-B998-115F77196EDC}">
      <dsp:nvSpPr>
        <dsp:cNvPr id="0" name=""/>
        <dsp:cNvSpPr/>
      </dsp:nvSpPr>
      <dsp:spPr>
        <a:xfrm>
          <a:off x="1854517" y="620297"/>
          <a:ext cx="356674" cy="41724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1854517" y="703745"/>
        <a:ext cx="249672" cy="250345"/>
      </dsp:txXfrm>
    </dsp:sp>
    <dsp:sp modelId="{3E85AF1B-6431-44F5-BA89-0ADA46A3DD69}">
      <dsp:nvSpPr>
        <dsp:cNvPr id="0" name=""/>
        <dsp:cNvSpPr/>
      </dsp:nvSpPr>
      <dsp:spPr>
        <a:xfrm>
          <a:off x="2359245" y="324190"/>
          <a:ext cx="1682427" cy="1009456"/>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Tokenization and Lemmatization</a:t>
          </a:r>
        </a:p>
      </dsp:txBody>
      <dsp:txXfrm>
        <a:off x="2388811" y="353756"/>
        <a:ext cx="1623295" cy="950324"/>
      </dsp:txXfrm>
    </dsp:sp>
    <dsp:sp modelId="{CAA52973-9B71-431A-88BC-23AC0E950F2A}">
      <dsp:nvSpPr>
        <dsp:cNvPr id="0" name=""/>
        <dsp:cNvSpPr/>
      </dsp:nvSpPr>
      <dsp:spPr>
        <a:xfrm>
          <a:off x="4209915" y="620297"/>
          <a:ext cx="356674" cy="417241"/>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4209915" y="703745"/>
        <a:ext cx="249672" cy="250345"/>
      </dsp:txXfrm>
    </dsp:sp>
    <dsp:sp modelId="{023AC9C0-1928-45CD-BC12-717CCBA55B70}">
      <dsp:nvSpPr>
        <dsp:cNvPr id="0" name=""/>
        <dsp:cNvSpPr/>
      </dsp:nvSpPr>
      <dsp:spPr>
        <a:xfrm>
          <a:off x="4714643" y="324190"/>
          <a:ext cx="1682427" cy="1009456"/>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Vectorization</a:t>
          </a:r>
        </a:p>
      </dsp:txBody>
      <dsp:txXfrm>
        <a:off x="4744209" y="353756"/>
        <a:ext cx="1623295" cy="950324"/>
      </dsp:txXfrm>
    </dsp:sp>
    <dsp:sp modelId="{81D6B8FF-EB4C-459A-AE31-1F5B028E5984}">
      <dsp:nvSpPr>
        <dsp:cNvPr id="0" name=""/>
        <dsp:cNvSpPr/>
      </dsp:nvSpPr>
      <dsp:spPr>
        <a:xfrm>
          <a:off x="6565313" y="620297"/>
          <a:ext cx="356674" cy="417241"/>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6565313" y="703745"/>
        <a:ext cx="249672" cy="250345"/>
      </dsp:txXfrm>
    </dsp:sp>
    <dsp:sp modelId="{C4DDEE52-1EB6-4BC0-AEF8-6AB88CAE1967}">
      <dsp:nvSpPr>
        <dsp:cNvPr id="0" name=""/>
        <dsp:cNvSpPr/>
      </dsp:nvSpPr>
      <dsp:spPr>
        <a:xfrm>
          <a:off x="7070041" y="324190"/>
          <a:ext cx="1682427" cy="100945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Text Classification </a:t>
          </a:r>
        </a:p>
      </dsp:txBody>
      <dsp:txXfrm>
        <a:off x="7099607" y="353756"/>
        <a:ext cx="1623295" cy="9503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01-02-2023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01-02-2023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127.0.0.1:800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jmcauley.ucsd.edu/data/amazon/index_2014.html"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252DD0B8-1BD4-48CA-8863-8067FDD9A41A}"/>
              </a:ext>
            </a:extLst>
          </p:cNvPr>
          <p:cNvGrpSpPr/>
          <p:nvPr/>
        </p:nvGrpSpPr>
        <p:grpSpPr>
          <a:xfrm>
            <a:off x="1137079" y="3045294"/>
            <a:ext cx="11054921" cy="1433801"/>
            <a:chOff x="1385455" y="2544510"/>
            <a:chExt cx="11054921" cy="1433801"/>
          </a:xfrm>
        </p:grpSpPr>
        <p:sp>
          <p:nvSpPr>
            <p:cNvPr id="24" name="TextBox 23">
              <a:extLst>
                <a:ext uri="{FF2B5EF4-FFF2-40B4-BE49-F238E27FC236}">
                  <a16:creationId xmlns:a16="http://schemas.microsoft.com/office/drawing/2014/main" id="{CC9BD28D-55F8-486A-9F93-D3268DEDBC31}"/>
                </a:ext>
              </a:extLst>
            </p:cNvPr>
            <p:cNvSpPr txBox="1"/>
            <p:nvPr/>
          </p:nvSpPr>
          <p:spPr>
            <a:xfrm>
              <a:off x="1385455" y="2544510"/>
              <a:ext cx="11054921" cy="1200329"/>
            </a:xfrm>
            <a:prstGeom prst="rect">
              <a:avLst/>
            </a:prstGeom>
            <a:noFill/>
          </p:spPr>
          <p:txBody>
            <a:bodyPr wrap="square" rtlCol="0">
              <a:spAutoFit/>
            </a:bodyPr>
            <a:lstStyle/>
            <a:p>
              <a:pPr algn="ctr"/>
              <a:r>
                <a:rPr lang="en-IN" sz="7200" dirty="0">
                  <a:latin typeface="Fira Sans Medium" panose="020B0603050000020004" pitchFamily="34" charset="0"/>
                </a:rPr>
                <a:t>Amazon Reviews Analysis</a:t>
              </a:r>
            </a:p>
          </p:txBody>
        </p:sp>
        <p:grpSp>
          <p:nvGrpSpPr>
            <p:cNvPr id="8" name="Group 7">
              <a:extLst>
                <a:ext uri="{FF2B5EF4-FFF2-40B4-BE49-F238E27FC236}">
                  <a16:creationId xmlns:a16="http://schemas.microsoft.com/office/drawing/2014/main" id="{EDDA832C-0B8E-44C3-8812-0B0115BD3728}"/>
                </a:ext>
              </a:extLst>
            </p:cNvPr>
            <p:cNvGrpSpPr/>
            <p:nvPr/>
          </p:nvGrpSpPr>
          <p:grpSpPr>
            <a:xfrm>
              <a:off x="1826636" y="3548501"/>
              <a:ext cx="2106756" cy="429810"/>
              <a:chOff x="-1624446" y="3182220"/>
              <a:chExt cx="4018074" cy="989052"/>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1624446" y="3323593"/>
                <a:ext cx="3650617" cy="847679"/>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036A53D7-29B1-45C8-9FA1-87C9D13A5BE1}"/>
                  </a:ext>
                </a:extLst>
              </p:cNvPr>
              <p:cNvSpPr/>
              <p:nvPr/>
            </p:nvSpPr>
            <p:spPr>
              <a:xfrm>
                <a:off x="1620592" y="318222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gr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sp>
        <p:nvSpPr>
          <p:cNvPr id="12" name="TextBox 11">
            <a:extLst>
              <a:ext uri="{FF2B5EF4-FFF2-40B4-BE49-F238E27FC236}">
                <a16:creationId xmlns:a16="http://schemas.microsoft.com/office/drawing/2014/main" id="{4BF83D4B-F3FB-4F7E-F6EF-EC868B8BBED4}"/>
              </a:ext>
            </a:extLst>
          </p:cNvPr>
          <p:cNvSpPr txBox="1"/>
          <p:nvPr/>
        </p:nvSpPr>
        <p:spPr>
          <a:xfrm>
            <a:off x="255298" y="5356590"/>
            <a:ext cx="5286520" cy="830997"/>
          </a:xfrm>
          <a:prstGeom prst="rect">
            <a:avLst/>
          </a:prstGeom>
          <a:noFill/>
        </p:spPr>
        <p:txBody>
          <a:bodyPr wrap="square" rtlCol="0">
            <a:spAutoFit/>
          </a:bodyPr>
          <a:lstStyle/>
          <a:p>
            <a:pPr algn="ctr"/>
            <a:r>
              <a:rPr lang="en-GB" sz="2400" dirty="0">
                <a:solidFill>
                  <a:srgbClr val="FF9900"/>
                </a:solidFill>
                <a:latin typeface="Fira Sans Medium" panose="020B0603050000020004" pitchFamily="34" charset="0"/>
              </a:rPr>
              <a:t>Website: </a:t>
            </a:r>
            <a:r>
              <a:rPr lang="en-GB" sz="2400" dirty="0">
                <a:latin typeface="Fira Sans Medium" panose="020B0603050000020004" pitchFamily="34" charset="0"/>
                <a:hlinkClick r:id="rId2"/>
              </a:rPr>
              <a:t>http://127.0.0.1:8000/</a:t>
            </a:r>
            <a:endParaRPr lang="en-GB" sz="2400" dirty="0">
              <a:latin typeface="Fira Sans Medium" panose="020B0603050000020004" pitchFamily="34" charset="0"/>
            </a:endParaRPr>
          </a:p>
          <a:p>
            <a:pPr algn="ctr"/>
            <a:r>
              <a:rPr lang="en-GB" sz="2400" dirty="0">
                <a:latin typeface="Fira Sans Medium" panose="020B0603050000020004" pitchFamily="34" charset="0"/>
              </a:rPr>
              <a:t> </a:t>
            </a:r>
            <a:endParaRPr lang="en-IN" sz="2400" dirty="0">
              <a:latin typeface="Fira Sans Medium" panose="020B0603050000020004" pitchFamily="34" charset="0"/>
            </a:endParaRPr>
          </a:p>
        </p:txBody>
      </p:sp>
    </p:spTree>
    <p:extLst>
      <p:ext uri="{BB962C8B-B14F-4D97-AF65-F5344CB8AC3E}">
        <p14:creationId xmlns:p14="http://schemas.microsoft.com/office/powerpoint/2010/main" val="141615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3274B-344D-AED5-9843-953E7D8E9FED}"/>
              </a:ext>
            </a:extLst>
          </p:cNvPr>
          <p:cNvPicPr>
            <a:picLocks noChangeAspect="1"/>
          </p:cNvPicPr>
          <p:nvPr/>
        </p:nvPicPr>
        <p:blipFill>
          <a:blip r:embed="rId2"/>
          <a:stretch>
            <a:fillRect/>
          </a:stretch>
        </p:blipFill>
        <p:spPr>
          <a:xfrm>
            <a:off x="200722" y="0"/>
            <a:ext cx="11991277" cy="6858000"/>
          </a:xfrm>
          <a:prstGeom prst="rect">
            <a:avLst/>
          </a:prstGeom>
        </p:spPr>
      </p:pic>
    </p:spTree>
    <p:extLst>
      <p:ext uri="{BB962C8B-B14F-4D97-AF65-F5344CB8AC3E}">
        <p14:creationId xmlns:p14="http://schemas.microsoft.com/office/powerpoint/2010/main" val="1181767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3724096" cy="769441"/>
          </a:xfrm>
          <a:prstGeom prst="rect">
            <a:avLst/>
          </a:prstGeom>
          <a:noFill/>
        </p:spPr>
        <p:txBody>
          <a:bodyPr wrap="none" rtlCol="0">
            <a:spAutoFit/>
          </a:bodyPr>
          <a:lstStyle/>
          <a:p>
            <a:r>
              <a:rPr lang="en-IN" sz="4400" dirty="0">
                <a:latin typeface="Fira Sans Medium" panose="020B0603050000020004" pitchFamily="34" charset="0"/>
              </a:rPr>
              <a:t>EDA - Insights</a:t>
            </a:r>
          </a:p>
        </p:txBody>
      </p:sp>
      <p:sp>
        <p:nvSpPr>
          <p:cNvPr id="22" name="TextBox 21">
            <a:extLst>
              <a:ext uri="{FF2B5EF4-FFF2-40B4-BE49-F238E27FC236}">
                <a16:creationId xmlns:a16="http://schemas.microsoft.com/office/drawing/2014/main" id="{2929092D-BCB2-8FCB-7DD3-BF4A177195E2}"/>
              </a:ext>
            </a:extLst>
          </p:cNvPr>
          <p:cNvSpPr txBox="1"/>
          <p:nvPr/>
        </p:nvSpPr>
        <p:spPr>
          <a:xfrm>
            <a:off x="950110" y="1026438"/>
            <a:ext cx="6741160" cy="5078313"/>
          </a:xfrm>
          <a:prstGeom prst="rect">
            <a:avLst/>
          </a:prstGeom>
          <a:noFill/>
        </p:spPr>
        <p:txBody>
          <a:bodyPr wrap="square">
            <a:spAutoFit/>
          </a:bodyPr>
          <a:lstStyle/>
          <a:p>
            <a:pPr marL="285750" indent="-285750">
              <a:buFont typeface="Arial" panose="020B0604020202020204" pitchFamily="34" charset="0"/>
              <a:buChar char="•"/>
            </a:pPr>
            <a:r>
              <a:rPr lang="en-GB" dirty="0">
                <a:latin typeface="Roboto" panose="02000000000000000000" pitchFamily="2" charset="0"/>
                <a:ea typeface="Roboto" panose="02000000000000000000" pitchFamily="2" charset="0"/>
                <a:cs typeface="Roboto" panose="02000000000000000000" pitchFamily="2" charset="0"/>
              </a:rPr>
              <a:t>Large proportion of people who leave reviews are verified.</a:t>
            </a:r>
          </a:p>
          <a:p>
            <a:pPr marL="285750" indent="-285750">
              <a:buFont typeface="Arial" panose="020B0604020202020204" pitchFamily="34" charset="0"/>
              <a:buChar char="•"/>
            </a:pPr>
            <a:endParaRPr lang="en-GB"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GB" dirty="0">
                <a:latin typeface="Roboto" panose="02000000000000000000" pitchFamily="2" charset="0"/>
                <a:ea typeface="Roboto" panose="02000000000000000000" pitchFamily="2" charset="0"/>
                <a:cs typeface="Roboto" panose="02000000000000000000" pitchFamily="2" charset="0"/>
              </a:rPr>
              <a:t>After visualizing all the features we came to know that people don't give  rating for a mediocre product, people who are extremely satisfied with their product(score of 5), have taken the time to leave a rating. Also it is seen that people have left more ratings for 1 star products than 2 star products, that shows people who are extremely dissatisfied with their purchase take more initiative than people who are just slightly unhappy with their purchase.</a:t>
            </a:r>
          </a:p>
          <a:p>
            <a:pPr marL="285750" indent="-285750">
              <a:buFont typeface="Arial" panose="020B0604020202020204" pitchFamily="34" charset="0"/>
              <a:buChar char="•"/>
            </a:pPr>
            <a:endParaRPr lang="en-GB"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GB" dirty="0">
                <a:latin typeface="Roboto" panose="02000000000000000000" pitchFamily="2" charset="0"/>
                <a:ea typeface="Roboto" panose="02000000000000000000" pitchFamily="2" charset="0"/>
                <a:cs typeface="Roboto" panose="02000000000000000000" pitchFamily="2" charset="0"/>
              </a:rPr>
              <a:t>It can be observed that most verified customers chose to purchase products that are higher up in the ranked list of products.</a:t>
            </a:r>
          </a:p>
          <a:p>
            <a:endParaRPr lang="en-GB" dirty="0">
              <a:latin typeface="Roboto" panose="02000000000000000000" pitchFamily="2" charset="0"/>
              <a:ea typeface="Roboto" panose="02000000000000000000" pitchFamily="2" charset="0"/>
              <a:cs typeface="Roboto" panose="02000000000000000000" pitchFamily="2" charset="0"/>
            </a:endParaRPr>
          </a:p>
          <a:p>
            <a:r>
              <a:rPr lang="en-GB" b="1" dirty="0">
                <a:solidFill>
                  <a:srgbClr val="FF9900"/>
                </a:solidFill>
                <a:latin typeface="Roboto" panose="02000000000000000000" pitchFamily="2" charset="0"/>
                <a:ea typeface="Roboto" panose="02000000000000000000" pitchFamily="2" charset="0"/>
                <a:cs typeface="Roboto" panose="02000000000000000000" pitchFamily="2" charset="0"/>
              </a:rPr>
              <a:t>Recommendation: </a:t>
            </a:r>
            <a:r>
              <a:rPr lang="en-GB" dirty="0">
                <a:latin typeface="Roboto" panose="02000000000000000000" pitchFamily="2" charset="0"/>
                <a:ea typeface="Roboto" panose="02000000000000000000" pitchFamily="2" charset="0"/>
                <a:cs typeface="Roboto" panose="02000000000000000000" pitchFamily="2" charset="0"/>
              </a:rPr>
              <a:t>After visualizing all the features the most recommended brands are Small Parts, </a:t>
            </a:r>
            <a:r>
              <a:rPr lang="en-GB" dirty="0" err="1">
                <a:latin typeface="Roboto" panose="02000000000000000000" pitchFamily="2" charset="0"/>
                <a:ea typeface="Roboto" panose="02000000000000000000" pitchFamily="2" charset="0"/>
                <a:cs typeface="Roboto" panose="02000000000000000000" pitchFamily="2" charset="0"/>
              </a:rPr>
              <a:t>Hatchbox</a:t>
            </a:r>
            <a:r>
              <a:rPr lang="en-GB" dirty="0">
                <a:latin typeface="Roboto" panose="02000000000000000000" pitchFamily="2" charset="0"/>
                <a:ea typeface="Roboto" panose="02000000000000000000" pitchFamily="2" charset="0"/>
                <a:cs typeface="Roboto" panose="02000000000000000000" pitchFamily="2" charset="0"/>
              </a:rPr>
              <a:t>, </a:t>
            </a:r>
            <a:r>
              <a:rPr lang="en-GB" dirty="0" err="1">
                <a:latin typeface="Roboto" panose="02000000000000000000" pitchFamily="2" charset="0"/>
                <a:ea typeface="Roboto" panose="02000000000000000000" pitchFamily="2" charset="0"/>
                <a:cs typeface="Roboto" panose="02000000000000000000" pitchFamily="2" charset="0"/>
              </a:rPr>
              <a:t>Uxcell</a:t>
            </a:r>
            <a:r>
              <a:rPr lang="en-GB" dirty="0">
                <a:latin typeface="Roboto" panose="02000000000000000000" pitchFamily="2" charset="0"/>
                <a:ea typeface="Roboto" panose="02000000000000000000" pitchFamily="2" charset="0"/>
                <a:cs typeface="Roboto" panose="02000000000000000000" pitchFamily="2" charset="0"/>
              </a:rPr>
              <a:t> </a:t>
            </a:r>
            <a:r>
              <a:rPr lang="en-GB" dirty="0" err="1">
                <a:latin typeface="Roboto" panose="02000000000000000000" pitchFamily="2" charset="0"/>
                <a:ea typeface="Roboto" panose="02000000000000000000" pitchFamily="2" charset="0"/>
                <a:cs typeface="Roboto" panose="02000000000000000000" pitchFamily="2" charset="0"/>
              </a:rPr>
              <a:t>Acurite</a:t>
            </a:r>
            <a:r>
              <a:rPr lang="en-GB" dirty="0">
                <a:latin typeface="Roboto" panose="02000000000000000000" pitchFamily="2" charset="0"/>
                <a:ea typeface="Roboto" panose="02000000000000000000" pitchFamily="2" charset="0"/>
                <a:cs typeface="Roboto" panose="02000000000000000000" pitchFamily="2" charset="0"/>
              </a:rPr>
              <a:t>, Gorilla in Industrial and Scientific Category</a:t>
            </a:r>
          </a:p>
        </p:txBody>
      </p:sp>
    </p:spTree>
    <p:extLst>
      <p:ext uri="{BB962C8B-B14F-4D97-AF65-F5344CB8AC3E}">
        <p14:creationId xmlns:p14="http://schemas.microsoft.com/office/powerpoint/2010/main" val="142796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9B34BB0-4B7D-F824-5B77-60249F29BA67}"/>
              </a:ext>
            </a:extLst>
          </p:cNvPr>
          <p:cNvPicPr>
            <a:picLocks noChangeAspect="1"/>
          </p:cNvPicPr>
          <p:nvPr/>
        </p:nvPicPr>
        <p:blipFill>
          <a:blip r:embed="rId2"/>
          <a:stretch>
            <a:fillRect/>
          </a:stretch>
        </p:blipFill>
        <p:spPr>
          <a:xfrm>
            <a:off x="1818907" y="1219587"/>
            <a:ext cx="6637421" cy="1366148"/>
          </a:xfrm>
          <a:prstGeom prst="rect">
            <a:avLst/>
          </a:prstGeom>
        </p:spPr>
      </p:pic>
      <p:graphicFrame>
        <p:nvGraphicFramePr>
          <p:cNvPr id="5" name="Diagram 4">
            <a:extLst>
              <a:ext uri="{FF2B5EF4-FFF2-40B4-BE49-F238E27FC236}">
                <a16:creationId xmlns:a16="http://schemas.microsoft.com/office/drawing/2014/main" id="{EA461CA4-82EF-9315-4612-BBCE4AFE8A29}"/>
              </a:ext>
            </a:extLst>
          </p:cNvPr>
          <p:cNvGraphicFramePr/>
          <p:nvPr>
            <p:extLst>
              <p:ext uri="{D42A27DB-BD31-4B8C-83A1-F6EECF244321}">
                <p14:modId xmlns:p14="http://schemas.microsoft.com/office/powerpoint/2010/main" val="706417137"/>
              </p:ext>
            </p:extLst>
          </p:nvPr>
        </p:nvGraphicFramePr>
        <p:xfrm>
          <a:off x="1983872" y="2423175"/>
          <a:ext cx="8756317" cy="1657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AC33182-817D-1B5E-BB14-D73B6C6B6BB2}"/>
              </a:ext>
            </a:extLst>
          </p:cNvPr>
          <p:cNvSpPr txBox="1"/>
          <p:nvPr/>
        </p:nvSpPr>
        <p:spPr>
          <a:xfrm>
            <a:off x="1973712" y="3952240"/>
            <a:ext cx="1729875" cy="2800767"/>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US" sz="1400" b="0" i="0" u="none" strike="noStrike" dirty="0">
                <a:effectLst/>
                <a:latin typeface="Roboto" panose="02000000000000000000" pitchFamily="2" charset="0"/>
                <a:ea typeface="Roboto" panose="02000000000000000000" pitchFamily="2" charset="0"/>
                <a:cs typeface="Roboto" panose="02000000000000000000" pitchFamily="2" charset="0"/>
              </a:rPr>
              <a:t>Removal of irrelevant characters and information.</a:t>
            </a:r>
          </a:p>
          <a:p>
            <a:pPr marL="171450" indent="-171450">
              <a:buFont typeface="Arial" panose="020B0604020202020204" pitchFamily="34" charset="0"/>
              <a:buChar char="•"/>
            </a:pPr>
            <a:r>
              <a:rPr lang="en-US" sz="1400" dirty="0">
                <a:latin typeface="Roboto" panose="02000000000000000000" pitchFamily="2" charset="0"/>
                <a:ea typeface="Roboto" panose="02000000000000000000" pitchFamily="2" charset="0"/>
                <a:cs typeface="Roboto" panose="02000000000000000000" pitchFamily="2" charset="0"/>
              </a:rPr>
              <a:t>Increases the processing of data.</a:t>
            </a:r>
            <a:endParaRPr lang="en-US" sz="1400" dirty="0">
              <a:effectLst/>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400" dirty="0" err="1">
                <a:latin typeface="Roboto" panose="02000000000000000000" pitchFamily="2" charset="0"/>
                <a:ea typeface="Roboto" panose="02000000000000000000" pitchFamily="2" charset="0"/>
                <a:cs typeface="Roboto" panose="02000000000000000000" pitchFamily="2" charset="0"/>
              </a:rPr>
              <a:t>Eg</a:t>
            </a:r>
            <a:r>
              <a:rPr lang="en-US" sz="1400" dirty="0">
                <a:latin typeface="Roboto" panose="02000000000000000000" pitchFamily="2" charset="0"/>
                <a:ea typeface="Roboto" panose="02000000000000000000" pitchFamily="2" charset="0"/>
                <a:cs typeface="Roboto" panose="02000000000000000000" pitchFamily="2" charset="0"/>
              </a:rPr>
              <a:t> – Stop words and punctuations</a:t>
            </a:r>
          </a:p>
          <a:p>
            <a:pPr marL="171450" indent="-171450">
              <a:buFont typeface="Arial" panose="020B0604020202020204" pitchFamily="34" charset="0"/>
              <a:buChar char="•"/>
            </a:pPr>
            <a:endParaRPr lang="en-US" sz="1200" dirty="0">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effectLst/>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7108BD7-9AD5-87D1-1A11-47AFAB5ABBBC}"/>
              </a:ext>
            </a:extLst>
          </p:cNvPr>
          <p:cNvSpPr txBox="1"/>
          <p:nvPr/>
        </p:nvSpPr>
        <p:spPr>
          <a:xfrm>
            <a:off x="4363453" y="3885521"/>
            <a:ext cx="1665707" cy="289310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IN" sz="1400" dirty="0">
                <a:latin typeface="Roboto" panose="02000000000000000000" pitchFamily="2" charset="0"/>
                <a:ea typeface="Roboto" panose="02000000000000000000" pitchFamily="2" charset="0"/>
                <a:cs typeface="Roboto" panose="02000000000000000000" pitchFamily="2" charset="0"/>
              </a:rPr>
              <a:t>To reduce the variability in data , the sentences are broken into tokens and lemmatized.</a:t>
            </a:r>
          </a:p>
          <a:p>
            <a:pPr marL="171450" indent="-171450">
              <a:buFont typeface="Arial" panose="020B0604020202020204" pitchFamily="34" charset="0"/>
              <a:buChar char="•"/>
            </a:pPr>
            <a:r>
              <a:rPr lang="en-IN" sz="1400" dirty="0">
                <a:latin typeface="Roboto" panose="02000000000000000000" pitchFamily="2" charset="0"/>
                <a:ea typeface="Roboto" panose="02000000000000000000" pitchFamily="2" charset="0"/>
                <a:cs typeface="Roboto" panose="02000000000000000000" pitchFamily="2" charset="0"/>
              </a:rPr>
              <a:t>Lemmatizing means changing the words to its root form.</a:t>
            </a:r>
          </a:p>
          <a:p>
            <a:pPr marL="171450" indent="-171450">
              <a:buFont typeface="Arial" panose="020B0604020202020204" pitchFamily="34" charset="0"/>
              <a:buChar char="•"/>
            </a:pPr>
            <a:r>
              <a:rPr lang="en-IN" sz="1400" dirty="0" err="1">
                <a:latin typeface="Roboto" panose="02000000000000000000" pitchFamily="2" charset="0"/>
                <a:ea typeface="Roboto" panose="02000000000000000000" pitchFamily="2" charset="0"/>
                <a:cs typeface="Roboto" panose="02000000000000000000" pitchFamily="2" charset="0"/>
              </a:rPr>
              <a:t>Eg</a:t>
            </a:r>
            <a:r>
              <a:rPr lang="en-IN" sz="1400" dirty="0">
                <a:latin typeface="Roboto" panose="02000000000000000000" pitchFamily="2" charset="0"/>
                <a:ea typeface="Roboto" panose="02000000000000000000" pitchFamily="2" charset="0"/>
                <a:cs typeface="Roboto" panose="02000000000000000000" pitchFamily="2" charset="0"/>
              </a:rPr>
              <a:t> – studying - study</a:t>
            </a:r>
          </a:p>
        </p:txBody>
      </p:sp>
      <p:sp>
        <p:nvSpPr>
          <p:cNvPr id="8" name="TextBox 7">
            <a:extLst>
              <a:ext uri="{FF2B5EF4-FFF2-40B4-BE49-F238E27FC236}">
                <a16:creationId xmlns:a16="http://schemas.microsoft.com/office/drawing/2014/main" id="{7656CDF1-B12B-0F28-3F2D-9A432BC548F3}"/>
              </a:ext>
            </a:extLst>
          </p:cNvPr>
          <p:cNvSpPr txBox="1"/>
          <p:nvPr/>
        </p:nvSpPr>
        <p:spPr>
          <a:xfrm>
            <a:off x="6617368" y="3885520"/>
            <a:ext cx="1860885" cy="289310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lang="en-IN" sz="1400" dirty="0">
                <a:latin typeface="Roboto" panose="02000000000000000000" pitchFamily="2" charset="0"/>
                <a:ea typeface="Roboto" panose="02000000000000000000" pitchFamily="2" charset="0"/>
                <a:cs typeface="Roboto" panose="02000000000000000000" pitchFamily="2" charset="0"/>
              </a:rPr>
              <a:t>Machine only understand numerical data , so the lemmatized words ae converted into vectors.</a:t>
            </a:r>
          </a:p>
          <a:p>
            <a:pPr marL="171450" indent="-171450">
              <a:buFont typeface="Arial" panose="020B0604020202020204" pitchFamily="34" charset="0"/>
              <a:buChar char="•"/>
            </a:pPr>
            <a:endParaRPr lang="en-IN" sz="14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IN" sz="1400" dirty="0">
                <a:latin typeface="Roboto" panose="02000000000000000000" pitchFamily="2" charset="0"/>
                <a:ea typeface="Roboto" panose="02000000000000000000" pitchFamily="2" charset="0"/>
                <a:cs typeface="Roboto" panose="02000000000000000000" pitchFamily="2" charset="0"/>
              </a:rPr>
              <a:t>Techniques used :</a:t>
            </a:r>
          </a:p>
          <a:p>
            <a:r>
              <a:rPr lang="en-IN" sz="1400" dirty="0">
                <a:latin typeface="Roboto" panose="02000000000000000000" pitchFamily="2" charset="0"/>
                <a:ea typeface="Roboto" panose="02000000000000000000" pitchFamily="2" charset="0"/>
                <a:cs typeface="Roboto" panose="02000000000000000000" pitchFamily="2" charset="0"/>
              </a:rPr>
              <a:t>        TF-IDF</a:t>
            </a:r>
          </a:p>
          <a:p>
            <a:r>
              <a:rPr lang="en-IN" sz="1400" dirty="0">
                <a:latin typeface="Roboto" panose="02000000000000000000" pitchFamily="2" charset="0"/>
                <a:ea typeface="Roboto" panose="02000000000000000000" pitchFamily="2" charset="0"/>
                <a:cs typeface="Roboto" panose="02000000000000000000" pitchFamily="2" charset="0"/>
              </a:rPr>
              <a:t>        Spacy</a:t>
            </a:r>
          </a:p>
          <a:p>
            <a:endParaRPr lang="en-IN" sz="1400" dirty="0">
              <a:latin typeface="Roboto" panose="02000000000000000000" pitchFamily="2" charset="0"/>
              <a:ea typeface="Roboto" panose="02000000000000000000" pitchFamily="2" charset="0"/>
              <a:cs typeface="Roboto" panose="02000000000000000000" pitchFamily="2" charset="0"/>
            </a:endParaRPr>
          </a:p>
          <a:p>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01C21A3D-4C9B-0FB3-09DE-70715EF8DAB7}"/>
              </a:ext>
            </a:extLst>
          </p:cNvPr>
          <p:cNvSpPr txBox="1"/>
          <p:nvPr/>
        </p:nvSpPr>
        <p:spPr>
          <a:xfrm>
            <a:off x="9010316" y="3860800"/>
            <a:ext cx="1729874" cy="2862322"/>
          </a:xfrm>
          <a:prstGeom prst="rect">
            <a:avLst/>
          </a:prstGeom>
          <a:noFill/>
          <a:ln>
            <a:solidFill>
              <a:schemeClr val="tx1"/>
            </a:solidFill>
          </a:ln>
        </p:spPr>
        <p:txBody>
          <a:bodyPr wrap="square" rtlCol="0">
            <a:spAutoFit/>
          </a:bodyPr>
          <a:lstStyle/>
          <a:p>
            <a:r>
              <a:rPr lang="en-US" sz="1400" b="0" i="0" u="none" strike="noStrike" dirty="0">
                <a:effectLst/>
                <a:latin typeface="Roboto" panose="02000000000000000000" pitchFamily="2" charset="0"/>
                <a:ea typeface="Roboto" panose="02000000000000000000" pitchFamily="2" charset="0"/>
                <a:cs typeface="Roboto" panose="02000000000000000000" pitchFamily="2" charset="0"/>
              </a:rPr>
              <a:t>The reviews are classified into positive, negative and neutral reviews by using ML </a:t>
            </a:r>
            <a:r>
              <a:rPr lang="en-IN" sz="1400" b="0" i="0" u="none" strike="noStrike" dirty="0">
                <a:effectLst/>
                <a:latin typeface="Roboto" panose="02000000000000000000" pitchFamily="2" charset="0"/>
                <a:ea typeface="Roboto" panose="02000000000000000000" pitchFamily="2" charset="0"/>
                <a:cs typeface="Roboto" panose="02000000000000000000" pitchFamily="2" charset="0"/>
              </a:rPr>
              <a:t>algorithms.</a:t>
            </a:r>
            <a:endParaRPr lang="en-US" sz="1400" b="0" i="0" u="none" strike="noStrike" dirty="0">
              <a:effectLst/>
              <a:latin typeface="Roboto" panose="02000000000000000000" pitchFamily="2" charset="0"/>
              <a:ea typeface="Roboto" panose="02000000000000000000" pitchFamily="2" charset="0"/>
              <a:cs typeface="Roboto" panose="02000000000000000000" pitchFamily="2" charset="0"/>
            </a:endParaRPr>
          </a:p>
          <a:p>
            <a:endParaRPr lang="en-US" sz="1200" dirty="0">
              <a:latin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effectLst/>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F187F90-1844-EA1F-B238-2B3E4D3E273E}"/>
              </a:ext>
            </a:extLst>
          </p:cNvPr>
          <p:cNvSpPr txBox="1"/>
          <p:nvPr/>
        </p:nvSpPr>
        <p:spPr>
          <a:xfrm>
            <a:off x="658812" y="291584"/>
            <a:ext cx="6676707" cy="769441"/>
          </a:xfrm>
          <a:prstGeom prst="rect">
            <a:avLst/>
          </a:prstGeom>
          <a:noFill/>
        </p:spPr>
        <p:txBody>
          <a:bodyPr wrap="square">
            <a:spAutoFit/>
          </a:bodyPr>
          <a:lstStyle/>
          <a:p>
            <a:r>
              <a:rPr lang="en-GB" sz="4400" dirty="0">
                <a:latin typeface="Fira Sans Medium" panose="020B0603050000020004" pitchFamily="34" charset="0"/>
              </a:rPr>
              <a:t>N</a:t>
            </a:r>
            <a:r>
              <a:rPr lang="en-IN" sz="4400" dirty="0">
                <a:latin typeface="Fira Sans Medium" panose="020B0603050000020004" pitchFamily="34" charset="0"/>
              </a:rPr>
              <a:t>LP &amp; Text Classification </a:t>
            </a:r>
          </a:p>
        </p:txBody>
      </p:sp>
      <p:grpSp>
        <p:nvGrpSpPr>
          <p:cNvPr id="12" name="Group 11">
            <a:extLst>
              <a:ext uri="{FF2B5EF4-FFF2-40B4-BE49-F238E27FC236}">
                <a16:creationId xmlns:a16="http://schemas.microsoft.com/office/drawing/2014/main" id="{CE03CC32-8896-CC0A-3B40-02A5F43D9B79}"/>
              </a:ext>
            </a:extLst>
          </p:cNvPr>
          <p:cNvGrpSpPr/>
          <p:nvPr/>
        </p:nvGrpSpPr>
        <p:grpSpPr>
          <a:xfrm>
            <a:off x="11155681" y="-1084122"/>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a:off x="11043920" y="-281184"/>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421517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658812" y="291584"/>
            <a:ext cx="6676707" cy="769441"/>
          </a:xfrm>
          <a:prstGeom prst="rect">
            <a:avLst/>
          </a:prstGeom>
          <a:noFill/>
        </p:spPr>
        <p:txBody>
          <a:bodyPr wrap="square">
            <a:spAutoFit/>
          </a:bodyPr>
          <a:lstStyle/>
          <a:p>
            <a:r>
              <a:rPr lang="en-IN" sz="4400" dirty="0">
                <a:latin typeface="Fira Sans Medium" panose="020B0603050000020004" pitchFamily="34" charset="0"/>
              </a:rPr>
              <a:t>Techniques </a:t>
            </a:r>
          </a:p>
        </p:txBody>
      </p:sp>
      <p:grpSp>
        <p:nvGrpSpPr>
          <p:cNvPr id="12" name="Group 11">
            <a:extLst>
              <a:ext uri="{FF2B5EF4-FFF2-40B4-BE49-F238E27FC236}">
                <a16:creationId xmlns:a16="http://schemas.microsoft.com/office/drawing/2014/main" id="{CE03CC32-8896-CC0A-3B40-02A5F43D9B79}"/>
              </a:ext>
            </a:extLst>
          </p:cNvPr>
          <p:cNvGrpSpPr/>
          <p:nvPr/>
        </p:nvGrpSpPr>
        <p:grpSpPr>
          <a:xfrm>
            <a:off x="11155681" y="-1084122"/>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a:off x="11043920" y="-281184"/>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1236980" y="1312038"/>
            <a:ext cx="7470140" cy="3416320"/>
          </a:xfrm>
          <a:prstGeom prst="rect">
            <a:avLst/>
          </a:prstGeom>
          <a:noFill/>
        </p:spPr>
        <p:txBody>
          <a:bodyPr wrap="square">
            <a:spAutoFit/>
          </a:bodyPr>
          <a:lstStyle/>
          <a:p>
            <a:pPr marL="0" indent="0">
              <a:buNone/>
            </a:pPr>
            <a:r>
              <a:rPr lang="en-GB" b="0" dirty="0">
                <a:effectLst/>
                <a:latin typeface="Roboto" panose="02000000000000000000" pitchFamily="2" charset="0"/>
                <a:ea typeface="Roboto" panose="02000000000000000000" pitchFamily="2" charset="0"/>
                <a:cs typeface="Roboto" panose="02000000000000000000" pitchFamily="2" charset="0"/>
              </a:rPr>
              <a:t>To convert the text into numerical form , the following techniques are used</a:t>
            </a:r>
          </a:p>
          <a:p>
            <a:pPr marL="285750" indent="-285750">
              <a:buFont typeface="Arial" panose="020B0604020202020204" pitchFamily="34" charset="0"/>
              <a:buChar char="•"/>
            </a:pPr>
            <a:r>
              <a:rPr lang="en-GB" b="0" dirty="0">
                <a:effectLst/>
                <a:latin typeface="Roboto" panose="02000000000000000000" pitchFamily="2" charset="0"/>
                <a:ea typeface="Roboto" panose="02000000000000000000" pitchFamily="2" charset="0"/>
                <a:cs typeface="Roboto" panose="02000000000000000000" pitchFamily="2" charset="0"/>
              </a:rPr>
              <a:t>TF-IDF (Term Frequency Inverse Document Frequency)</a:t>
            </a:r>
          </a:p>
          <a:p>
            <a:pPr marL="285750" indent="-285750">
              <a:buFont typeface="Arial" panose="020B0604020202020204" pitchFamily="34" charset="0"/>
              <a:buChar char="•"/>
            </a:pPr>
            <a:r>
              <a:rPr lang="en-GB" b="0" dirty="0">
                <a:effectLst/>
                <a:latin typeface="Roboto" panose="02000000000000000000" pitchFamily="2" charset="0"/>
                <a:ea typeface="Roboto" panose="02000000000000000000" pitchFamily="2" charset="0"/>
                <a:cs typeface="Roboto" panose="02000000000000000000" pitchFamily="2" charset="0"/>
              </a:rPr>
              <a:t>Spacy Vectorization</a:t>
            </a:r>
          </a:p>
          <a:p>
            <a:pPr marL="0" indent="0">
              <a:buNone/>
            </a:pPr>
            <a:endParaRPr lang="en-GB" b="0" dirty="0">
              <a:effectLst/>
              <a:latin typeface="Roboto" panose="02000000000000000000" pitchFamily="2" charset="0"/>
              <a:ea typeface="Roboto" panose="02000000000000000000" pitchFamily="2" charset="0"/>
              <a:cs typeface="Roboto" panose="02000000000000000000" pitchFamily="2" charset="0"/>
            </a:endParaRPr>
          </a:p>
          <a:p>
            <a:pPr marL="0" indent="0">
              <a:buNone/>
            </a:pPr>
            <a:r>
              <a:rPr lang="en-GB" b="1" dirty="0">
                <a:solidFill>
                  <a:srgbClr val="FFA542"/>
                </a:solidFill>
                <a:effectLst/>
                <a:latin typeface="Roboto" panose="02000000000000000000" pitchFamily="2" charset="0"/>
                <a:ea typeface="Roboto" panose="02000000000000000000" pitchFamily="2" charset="0"/>
                <a:cs typeface="Roboto" panose="02000000000000000000" pitchFamily="2" charset="0"/>
              </a:rPr>
              <a:t>Synthetic oversampling Technique (Smote):</a:t>
            </a:r>
          </a:p>
          <a:p>
            <a:pPr marL="0" indent="0">
              <a:buNone/>
            </a:pPr>
            <a:endParaRPr lang="en-GB" b="0" dirty="0">
              <a:effectLst/>
              <a:latin typeface="Roboto" panose="02000000000000000000" pitchFamily="2" charset="0"/>
              <a:ea typeface="Roboto" panose="02000000000000000000" pitchFamily="2" charset="0"/>
              <a:cs typeface="Roboto" panose="02000000000000000000" pitchFamily="2" charset="0"/>
            </a:endParaRPr>
          </a:p>
          <a:p>
            <a:pPr marL="0" indent="0">
              <a:buNone/>
            </a:pPr>
            <a:r>
              <a:rPr lang="en-GB" b="0" dirty="0">
                <a:effectLst/>
                <a:latin typeface="Roboto" panose="02000000000000000000" pitchFamily="2" charset="0"/>
                <a:ea typeface="Roboto" panose="02000000000000000000" pitchFamily="2" charset="0"/>
                <a:cs typeface="Roboto" panose="02000000000000000000" pitchFamily="2" charset="0"/>
              </a:rPr>
              <a:t>SMOTE stands for Synthetic Minority Oversampling Technique , </a:t>
            </a:r>
          </a:p>
          <a:p>
            <a:pPr marL="0" indent="0">
              <a:buNone/>
            </a:pPr>
            <a:r>
              <a:rPr lang="en-GB" b="0" dirty="0">
                <a:effectLst/>
                <a:latin typeface="Roboto" panose="02000000000000000000" pitchFamily="2" charset="0"/>
                <a:ea typeface="Roboto" panose="02000000000000000000" pitchFamily="2" charset="0"/>
                <a:cs typeface="Roboto" panose="02000000000000000000" pitchFamily="2" charset="0"/>
              </a:rPr>
              <a:t>it is a statistical technique for increasing the number of cases in your dataset in a balanced way.  The component works by generating </a:t>
            </a:r>
          </a:p>
          <a:p>
            <a:pPr marL="0" indent="0">
              <a:buNone/>
            </a:pPr>
            <a:r>
              <a:rPr lang="en-GB" b="0" dirty="0">
                <a:effectLst/>
                <a:latin typeface="Roboto" panose="02000000000000000000" pitchFamily="2" charset="0"/>
                <a:ea typeface="Roboto" panose="02000000000000000000" pitchFamily="2" charset="0"/>
                <a:cs typeface="Roboto" panose="02000000000000000000" pitchFamily="2" charset="0"/>
              </a:rPr>
              <a:t>new instances from existing minority cases that you supply as input.</a:t>
            </a:r>
          </a:p>
          <a:p>
            <a:pPr marL="0" indent="0">
              <a:buNone/>
            </a:pPr>
            <a:endParaRPr lang="en-US" b="0" dirty="0">
              <a:effectLst/>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FFBBF73A-2FB5-2915-D4A6-300CA4C4E512}"/>
              </a:ext>
            </a:extLst>
          </p:cNvPr>
          <p:cNvPicPr>
            <a:picLocks noChangeAspect="1"/>
          </p:cNvPicPr>
          <p:nvPr/>
        </p:nvPicPr>
        <p:blipFill>
          <a:blip r:embed="rId2"/>
          <a:stretch>
            <a:fillRect/>
          </a:stretch>
        </p:blipFill>
        <p:spPr>
          <a:xfrm>
            <a:off x="8291271" y="4196397"/>
            <a:ext cx="4145639" cy="2453853"/>
          </a:xfrm>
          <a:prstGeom prst="rect">
            <a:avLst/>
          </a:prstGeom>
        </p:spPr>
      </p:pic>
      <p:pic>
        <p:nvPicPr>
          <p:cNvPr id="16" name="Picture 15">
            <a:extLst>
              <a:ext uri="{FF2B5EF4-FFF2-40B4-BE49-F238E27FC236}">
                <a16:creationId xmlns:a16="http://schemas.microsoft.com/office/drawing/2014/main" id="{CFA53F2F-740B-30A2-1558-B443B119E9C1}"/>
              </a:ext>
            </a:extLst>
          </p:cNvPr>
          <p:cNvPicPr>
            <a:picLocks noChangeAspect="1"/>
          </p:cNvPicPr>
          <p:nvPr/>
        </p:nvPicPr>
        <p:blipFill>
          <a:blip r:embed="rId3"/>
          <a:stretch>
            <a:fillRect/>
          </a:stretch>
        </p:blipFill>
        <p:spPr>
          <a:xfrm>
            <a:off x="8634571" y="1343050"/>
            <a:ext cx="3332126" cy="1279959"/>
          </a:xfrm>
          <a:prstGeom prst="rect">
            <a:avLst/>
          </a:prstGeom>
        </p:spPr>
      </p:pic>
    </p:spTree>
    <p:extLst>
      <p:ext uri="{BB962C8B-B14F-4D97-AF65-F5344CB8AC3E}">
        <p14:creationId xmlns:p14="http://schemas.microsoft.com/office/powerpoint/2010/main" val="367700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339406" y="271264"/>
            <a:ext cx="11157269" cy="1446550"/>
          </a:xfrm>
          <a:prstGeom prst="rect">
            <a:avLst/>
          </a:prstGeom>
          <a:noFill/>
        </p:spPr>
        <p:txBody>
          <a:bodyPr wrap="square">
            <a:spAutoFit/>
          </a:bodyPr>
          <a:lstStyle/>
          <a:p>
            <a:r>
              <a:rPr lang="en-IN" sz="4400" dirty="0">
                <a:latin typeface="Fira Sans Medium" panose="020B0603050000020004" pitchFamily="34" charset="0"/>
              </a:rPr>
              <a:t>Sentiment Analysis and </a:t>
            </a:r>
          </a:p>
          <a:p>
            <a:r>
              <a:rPr lang="en-IN" sz="4400" dirty="0">
                <a:latin typeface="Fira Sans Medium" panose="020B0603050000020004" pitchFamily="34" charset="0"/>
              </a:rPr>
              <a:t>Text classification</a:t>
            </a: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658813" y="1962278"/>
            <a:ext cx="7470140" cy="1754326"/>
          </a:xfrm>
          <a:prstGeom prst="rect">
            <a:avLst/>
          </a:prstGeom>
          <a:noFill/>
        </p:spPr>
        <p:txBody>
          <a:bodyPr wrap="square">
            <a:spAutoFit/>
          </a:bodyPr>
          <a:lstStyle/>
          <a:p>
            <a:pPr marL="0" indent="0">
              <a:buNone/>
            </a:pPr>
            <a:r>
              <a:rPr lang="en-GB" dirty="0">
                <a:effectLst/>
                <a:latin typeface="Roboto" panose="02000000000000000000" pitchFamily="2" charset="0"/>
                <a:ea typeface="Roboto" panose="02000000000000000000" pitchFamily="2" charset="0"/>
                <a:cs typeface="Roboto" panose="02000000000000000000" pitchFamily="2" charset="0"/>
              </a:rPr>
              <a:t>We applied following  ML models for text classification :-</a:t>
            </a:r>
          </a:p>
          <a:p>
            <a:pPr marL="285750" indent="-285750">
              <a:buFont typeface="Arial" panose="020B0604020202020204" pitchFamily="34" charset="0"/>
              <a:buChar char="•"/>
            </a:pPr>
            <a:r>
              <a:rPr lang="en-GB" b="0" dirty="0" err="1">
                <a:effectLst/>
                <a:latin typeface="Roboto" panose="02000000000000000000" pitchFamily="2" charset="0"/>
                <a:ea typeface="Roboto" panose="02000000000000000000" pitchFamily="2" charset="0"/>
                <a:cs typeface="Roboto" panose="02000000000000000000" pitchFamily="2" charset="0"/>
              </a:rPr>
              <a:t>MultinomialNB</a:t>
            </a:r>
            <a:r>
              <a:rPr lang="en-GB" b="0" dirty="0">
                <a:effectLst/>
                <a:latin typeface="Roboto" panose="02000000000000000000" pitchFamily="2" charset="0"/>
                <a:ea typeface="Roboto" panose="02000000000000000000" pitchFamily="2" charset="0"/>
                <a:cs typeface="Roboto" panose="02000000000000000000" pitchFamily="2" charset="0"/>
              </a:rPr>
              <a:t> </a:t>
            </a:r>
          </a:p>
          <a:p>
            <a:pPr marL="285750" indent="-285750">
              <a:buFont typeface="Arial" panose="020B0604020202020204" pitchFamily="34" charset="0"/>
              <a:buChar char="•"/>
            </a:pPr>
            <a:r>
              <a:rPr lang="en-GB" b="0" dirty="0">
                <a:effectLst/>
                <a:latin typeface="Roboto" panose="02000000000000000000" pitchFamily="2" charset="0"/>
                <a:ea typeface="Roboto" panose="02000000000000000000" pitchFamily="2" charset="0"/>
                <a:cs typeface="Roboto" panose="02000000000000000000" pitchFamily="2" charset="0"/>
              </a:rPr>
              <a:t>Logistic Regression </a:t>
            </a:r>
          </a:p>
          <a:p>
            <a:pPr marL="285750" indent="-285750">
              <a:buFont typeface="Arial" panose="020B0604020202020204" pitchFamily="34" charset="0"/>
              <a:buChar char="•"/>
            </a:pPr>
            <a:r>
              <a:rPr lang="en-GB" b="0" dirty="0">
                <a:effectLst/>
                <a:latin typeface="Roboto" panose="02000000000000000000" pitchFamily="2" charset="0"/>
                <a:ea typeface="Roboto" panose="02000000000000000000" pitchFamily="2" charset="0"/>
                <a:cs typeface="Roboto" panose="02000000000000000000" pitchFamily="2" charset="0"/>
              </a:rPr>
              <a:t>Random Forest Classifier </a:t>
            </a:r>
          </a:p>
          <a:p>
            <a:pPr marL="285750" indent="-285750">
              <a:buFont typeface="Arial" panose="020B0604020202020204" pitchFamily="34" charset="0"/>
              <a:buChar char="•"/>
            </a:pPr>
            <a:r>
              <a:rPr lang="en-GB" b="0" dirty="0">
                <a:effectLst/>
                <a:latin typeface="Roboto" panose="02000000000000000000" pitchFamily="2" charset="0"/>
                <a:ea typeface="Roboto" panose="02000000000000000000" pitchFamily="2" charset="0"/>
                <a:cs typeface="Roboto" panose="02000000000000000000" pitchFamily="2" charset="0"/>
              </a:rPr>
              <a:t>AdaBoost Classifier</a:t>
            </a:r>
          </a:p>
          <a:p>
            <a:pPr marL="285750" indent="-285750">
              <a:buFont typeface="Arial" panose="020B0604020202020204" pitchFamily="34" charset="0"/>
              <a:buChar char="•"/>
            </a:pPr>
            <a:r>
              <a:rPr lang="en-GB" b="0" dirty="0" err="1">
                <a:effectLst/>
                <a:latin typeface="Roboto" panose="02000000000000000000" pitchFamily="2" charset="0"/>
                <a:ea typeface="Roboto" panose="02000000000000000000" pitchFamily="2" charset="0"/>
                <a:cs typeface="Roboto" panose="02000000000000000000" pitchFamily="2" charset="0"/>
              </a:rPr>
              <a:t>Fasttext</a:t>
            </a:r>
            <a:endParaRPr lang="en-GB" b="0" dirty="0">
              <a:effectLst/>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E438D120-A98B-2136-F67E-3C9B5735196C}"/>
              </a:ext>
            </a:extLst>
          </p:cNvPr>
          <p:cNvPicPr>
            <a:picLocks noChangeAspect="1"/>
          </p:cNvPicPr>
          <p:nvPr/>
        </p:nvPicPr>
        <p:blipFill>
          <a:blip r:embed="rId2"/>
          <a:stretch>
            <a:fillRect/>
          </a:stretch>
        </p:blipFill>
        <p:spPr>
          <a:xfrm>
            <a:off x="8307242" y="0"/>
            <a:ext cx="3734812" cy="3392904"/>
          </a:xfrm>
          <a:prstGeom prst="rect">
            <a:avLst/>
          </a:prstGeom>
        </p:spPr>
      </p:pic>
      <p:pic>
        <p:nvPicPr>
          <p:cNvPr id="4" name="Picture 3">
            <a:extLst>
              <a:ext uri="{FF2B5EF4-FFF2-40B4-BE49-F238E27FC236}">
                <a16:creationId xmlns:a16="http://schemas.microsoft.com/office/drawing/2014/main" id="{8AE72FF5-3B95-1B9D-698B-B8AC6D0413D2}"/>
              </a:ext>
            </a:extLst>
          </p:cNvPr>
          <p:cNvPicPr>
            <a:picLocks noChangeAspect="1"/>
          </p:cNvPicPr>
          <p:nvPr/>
        </p:nvPicPr>
        <p:blipFill>
          <a:blip r:embed="rId3"/>
          <a:stretch>
            <a:fillRect/>
          </a:stretch>
        </p:blipFill>
        <p:spPr>
          <a:xfrm>
            <a:off x="8306130" y="3392488"/>
            <a:ext cx="3746084" cy="3250284"/>
          </a:xfrm>
          <a:prstGeom prst="rect">
            <a:avLst/>
          </a:prstGeom>
        </p:spPr>
      </p:pic>
      <p:pic>
        <p:nvPicPr>
          <p:cNvPr id="5" name="Picture 4">
            <a:extLst>
              <a:ext uri="{FF2B5EF4-FFF2-40B4-BE49-F238E27FC236}">
                <a16:creationId xmlns:a16="http://schemas.microsoft.com/office/drawing/2014/main" id="{F3571C8F-5AEE-6CE4-5B8C-5F19633574BE}"/>
              </a:ext>
            </a:extLst>
          </p:cNvPr>
          <p:cNvPicPr>
            <a:picLocks noChangeAspect="1"/>
          </p:cNvPicPr>
          <p:nvPr/>
        </p:nvPicPr>
        <p:blipFill>
          <a:blip r:embed="rId4"/>
          <a:stretch>
            <a:fillRect/>
          </a:stretch>
        </p:blipFill>
        <p:spPr>
          <a:xfrm>
            <a:off x="4363244" y="3490895"/>
            <a:ext cx="3952374" cy="3367105"/>
          </a:xfrm>
          <a:prstGeom prst="rect">
            <a:avLst/>
          </a:prstGeom>
        </p:spPr>
      </p:pic>
      <p:sp>
        <p:nvSpPr>
          <p:cNvPr id="6" name="TextBox 5">
            <a:extLst>
              <a:ext uri="{FF2B5EF4-FFF2-40B4-BE49-F238E27FC236}">
                <a16:creationId xmlns:a16="http://schemas.microsoft.com/office/drawing/2014/main" id="{E467EE95-62BC-D777-BC35-E2A56BC1D0C8}"/>
              </a:ext>
            </a:extLst>
          </p:cNvPr>
          <p:cNvSpPr txBox="1"/>
          <p:nvPr/>
        </p:nvSpPr>
        <p:spPr>
          <a:xfrm>
            <a:off x="658813" y="3725326"/>
            <a:ext cx="3524154" cy="923330"/>
          </a:xfrm>
          <a:prstGeom prst="rect">
            <a:avLst/>
          </a:prstGeom>
          <a:noFill/>
        </p:spPr>
        <p:txBody>
          <a:bodyPr wrap="square">
            <a:sp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Final Model : – </a:t>
            </a:r>
          </a:p>
          <a:p>
            <a:r>
              <a:rPr lang="en-US" b="1" i="0" u="none" strike="noStrike" dirty="0">
                <a:solidFill>
                  <a:srgbClr val="000000"/>
                </a:solidFill>
                <a:effectLst/>
                <a:latin typeface="Times New Roman" panose="02020603050405020304" pitchFamily="18" charset="0"/>
                <a:cs typeface="Times New Roman" panose="02020603050405020304" pitchFamily="18" charset="0"/>
              </a:rPr>
              <a:t>Logistic Regression with TFIDF Technique</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7D4F08-7938-DB4C-C0D8-A621E6DA73E4}"/>
              </a:ext>
            </a:extLst>
          </p:cNvPr>
          <p:cNvPicPr>
            <a:picLocks noChangeAspect="1"/>
          </p:cNvPicPr>
          <p:nvPr/>
        </p:nvPicPr>
        <p:blipFill>
          <a:blip r:embed="rId5"/>
          <a:stretch>
            <a:fillRect/>
          </a:stretch>
        </p:blipFill>
        <p:spPr>
          <a:xfrm>
            <a:off x="1319213" y="4848458"/>
            <a:ext cx="2949196" cy="868755"/>
          </a:xfrm>
          <a:prstGeom prst="rect">
            <a:avLst/>
          </a:prstGeom>
        </p:spPr>
      </p:pic>
    </p:spTree>
    <p:extLst>
      <p:ext uri="{BB962C8B-B14F-4D97-AF65-F5344CB8AC3E}">
        <p14:creationId xmlns:p14="http://schemas.microsoft.com/office/powerpoint/2010/main" val="2806431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339406" y="271264"/>
            <a:ext cx="11157269" cy="769441"/>
          </a:xfrm>
          <a:prstGeom prst="rect">
            <a:avLst/>
          </a:prstGeom>
          <a:noFill/>
        </p:spPr>
        <p:txBody>
          <a:bodyPr wrap="square">
            <a:spAutoFit/>
          </a:bodyPr>
          <a:lstStyle/>
          <a:p>
            <a:r>
              <a:rPr lang="en-GB" sz="4400" dirty="0">
                <a:latin typeface="Fira Sans Medium" panose="020B0603050000020004" pitchFamily="34" charset="0"/>
              </a:rPr>
              <a:t>Hyperparameter Tuning </a:t>
            </a:r>
            <a:endParaRPr lang="en-IN" sz="4400" dirty="0">
              <a:latin typeface="Fira Sans Medium" panose="020B0603050000020004" pitchFamily="34" charset="0"/>
            </a:endParaRP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303213" y="1291718"/>
            <a:ext cx="7470140" cy="923330"/>
          </a:xfrm>
          <a:prstGeom prst="rect">
            <a:avLst/>
          </a:prstGeom>
          <a:noFill/>
        </p:spPr>
        <p:txBody>
          <a:bodyPr wrap="square">
            <a:spAutoFit/>
          </a:bodyPr>
          <a:lstStyle/>
          <a:p>
            <a:pPr marL="0" indent="0">
              <a:buNone/>
            </a:pPr>
            <a:r>
              <a:rPr lang="en-GB" b="0" dirty="0">
                <a:effectLst/>
                <a:latin typeface="Roboto" panose="02000000000000000000" pitchFamily="2" charset="0"/>
                <a:ea typeface="Roboto" panose="02000000000000000000" pitchFamily="2" charset="0"/>
                <a:cs typeface="Roboto" panose="02000000000000000000" pitchFamily="2" charset="0"/>
              </a:rPr>
              <a:t>The accuracy of the Logistic regression model has been tuned to 88% and it is working best for classifying every class and below mentioned is its performance on unseen data.</a:t>
            </a:r>
          </a:p>
        </p:txBody>
      </p:sp>
      <p:sp>
        <p:nvSpPr>
          <p:cNvPr id="9" name="TextBox 8">
            <a:extLst>
              <a:ext uri="{FF2B5EF4-FFF2-40B4-BE49-F238E27FC236}">
                <a16:creationId xmlns:a16="http://schemas.microsoft.com/office/drawing/2014/main" id="{0016F78F-BED4-A069-0CF4-AF6214DE2721}"/>
              </a:ext>
            </a:extLst>
          </p:cNvPr>
          <p:cNvSpPr txBox="1"/>
          <p:nvPr/>
        </p:nvSpPr>
        <p:spPr>
          <a:xfrm>
            <a:off x="289560" y="2355421"/>
            <a:ext cx="2807368" cy="369332"/>
          </a:xfrm>
          <a:prstGeom prst="rect">
            <a:avLst/>
          </a:prstGeom>
          <a:noFill/>
        </p:spPr>
        <p:txBody>
          <a:bodyPr wrap="square">
            <a:spAutoFit/>
          </a:bodyPr>
          <a:lstStyle/>
          <a:p>
            <a:r>
              <a:rPr lang="en-IN" b="1" i="0" u="none" strike="noStrike" dirty="0">
                <a:effectLst/>
              </a:rPr>
              <a:t>Predicting unknown data</a:t>
            </a:r>
            <a:endParaRPr lang="en-IN" dirty="0"/>
          </a:p>
        </p:txBody>
      </p:sp>
      <p:pic>
        <p:nvPicPr>
          <p:cNvPr id="10" name="Picture 9">
            <a:extLst>
              <a:ext uri="{FF2B5EF4-FFF2-40B4-BE49-F238E27FC236}">
                <a16:creationId xmlns:a16="http://schemas.microsoft.com/office/drawing/2014/main" id="{3986DCFD-4D09-8EDF-BEFC-B050EBA69B6B}"/>
              </a:ext>
            </a:extLst>
          </p:cNvPr>
          <p:cNvPicPr>
            <a:picLocks noChangeAspect="1"/>
          </p:cNvPicPr>
          <p:nvPr/>
        </p:nvPicPr>
        <p:blipFill>
          <a:blip r:embed="rId2"/>
          <a:stretch>
            <a:fillRect/>
          </a:stretch>
        </p:blipFill>
        <p:spPr>
          <a:xfrm>
            <a:off x="363898" y="2783832"/>
            <a:ext cx="9007621" cy="419136"/>
          </a:xfrm>
          <a:prstGeom prst="rect">
            <a:avLst/>
          </a:prstGeom>
        </p:spPr>
      </p:pic>
      <p:pic>
        <p:nvPicPr>
          <p:cNvPr id="16" name="Picture 15">
            <a:extLst>
              <a:ext uri="{FF2B5EF4-FFF2-40B4-BE49-F238E27FC236}">
                <a16:creationId xmlns:a16="http://schemas.microsoft.com/office/drawing/2014/main" id="{2D21171D-8A9C-F24A-F8DE-116EC88352EC}"/>
              </a:ext>
            </a:extLst>
          </p:cNvPr>
          <p:cNvPicPr>
            <a:picLocks noChangeAspect="1"/>
          </p:cNvPicPr>
          <p:nvPr/>
        </p:nvPicPr>
        <p:blipFill>
          <a:blip r:embed="rId3"/>
          <a:stretch>
            <a:fillRect/>
          </a:stretch>
        </p:blipFill>
        <p:spPr>
          <a:xfrm>
            <a:off x="347741" y="3997456"/>
            <a:ext cx="9023778" cy="626199"/>
          </a:xfrm>
          <a:prstGeom prst="rect">
            <a:avLst/>
          </a:prstGeom>
        </p:spPr>
      </p:pic>
      <p:pic>
        <p:nvPicPr>
          <p:cNvPr id="17" name="Picture 16">
            <a:extLst>
              <a:ext uri="{FF2B5EF4-FFF2-40B4-BE49-F238E27FC236}">
                <a16:creationId xmlns:a16="http://schemas.microsoft.com/office/drawing/2014/main" id="{CD31F010-3111-045E-C243-2705304D71DF}"/>
              </a:ext>
            </a:extLst>
          </p:cNvPr>
          <p:cNvPicPr>
            <a:picLocks noChangeAspect="1"/>
          </p:cNvPicPr>
          <p:nvPr/>
        </p:nvPicPr>
        <p:blipFill>
          <a:blip r:embed="rId4"/>
          <a:stretch>
            <a:fillRect/>
          </a:stretch>
        </p:blipFill>
        <p:spPr>
          <a:xfrm>
            <a:off x="2456684" y="3392488"/>
            <a:ext cx="3779848" cy="312447"/>
          </a:xfrm>
          <a:prstGeom prst="rect">
            <a:avLst/>
          </a:prstGeom>
        </p:spPr>
      </p:pic>
      <p:pic>
        <p:nvPicPr>
          <p:cNvPr id="18" name="Picture 17">
            <a:extLst>
              <a:ext uri="{FF2B5EF4-FFF2-40B4-BE49-F238E27FC236}">
                <a16:creationId xmlns:a16="http://schemas.microsoft.com/office/drawing/2014/main" id="{AF38E20E-CE81-ABFA-E5B9-AA2C6ACC1918}"/>
              </a:ext>
            </a:extLst>
          </p:cNvPr>
          <p:cNvPicPr>
            <a:picLocks noChangeAspect="1"/>
          </p:cNvPicPr>
          <p:nvPr/>
        </p:nvPicPr>
        <p:blipFill>
          <a:blip r:embed="rId5"/>
          <a:stretch>
            <a:fillRect/>
          </a:stretch>
        </p:blipFill>
        <p:spPr>
          <a:xfrm>
            <a:off x="2734181" y="4720172"/>
            <a:ext cx="3602861" cy="474796"/>
          </a:xfrm>
          <a:prstGeom prst="rect">
            <a:avLst/>
          </a:prstGeom>
        </p:spPr>
      </p:pic>
      <p:sp>
        <p:nvSpPr>
          <p:cNvPr id="19" name="Freeform: Shape 18">
            <a:extLst>
              <a:ext uri="{FF2B5EF4-FFF2-40B4-BE49-F238E27FC236}">
                <a16:creationId xmlns:a16="http://schemas.microsoft.com/office/drawing/2014/main" id="{28ECA643-6E5D-1D7B-441A-8D366A08CC8F}"/>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Rectangle 19">
            <a:extLst>
              <a:ext uri="{FF2B5EF4-FFF2-40B4-BE49-F238E27FC236}">
                <a16:creationId xmlns:a16="http://schemas.microsoft.com/office/drawing/2014/main" id="{D3BD4EFC-5315-A17A-B1B4-FB130E3EA62E}"/>
              </a:ext>
            </a:extLst>
          </p:cNvPr>
          <p:cNvSpPr/>
          <p:nvPr/>
        </p:nvSpPr>
        <p:spPr>
          <a:xfrm>
            <a:off x="10176668" y="4579878"/>
            <a:ext cx="2421088" cy="2511802"/>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F8C7350-37DB-E940-B2A6-E6E45A2BE999}"/>
              </a:ext>
            </a:extLst>
          </p:cNvPr>
          <p:cNvSpPr/>
          <p:nvPr/>
        </p:nvSpPr>
        <p:spPr>
          <a:xfrm>
            <a:off x="9032372" y="64601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038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404813" y="91529"/>
            <a:ext cx="6676707" cy="769441"/>
          </a:xfrm>
          <a:prstGeom prst="rect">
            <a:avLst/>
          </a:prstGeom>
          <a:noFill/>
        </p:spPr>
        <p:txBody>
          <a:bodyPr wrap="square">
            <a:spAutoFit/>
          </a:bodyPr>
          <a:lstStyle/>
          <a:p>
            <a:r>
              <a:rPr lang="en-IN" sz="4400" dirty="0">
                <a:latin typeface="Fira Sans Medium" panose="020B0603050000020004" pitchFamily="34" charset="0"/>
              </a:rPr>
              <a:t>Word Cloud </a:t>
            </a:r>
          </a:p>
        </p:txBody>
      </p:sp>
      <p:grpSp>
        <p:nvGrpSpPr>
          <p:cNvPr id="12" name="Group 11">
            <a:extLst>
              <a:ext uri="{FF2B5EF4-FFF2-40B4-BE49-F238E27FC236}">
                <a16:creationId xmlns:a16="http://schemas.microsoft.com/office/drawing/2014/main" id="{CE03CC32-8896-CC0A-3B40-02A5F43D9B79}"/>
              </a:ext>
            </a:extLst>
          </p:cNvPr>
          <p:cNvGrpSpPr/>
          <p:nvPr/>
        </p:nvGrpSpPr>
        <p:grpSpPr>
          <a:xfrm>
            <a:off x="11155681" y="-1084122"/>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a:off x="11043920" y="-281184"/>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850900" y="1151453"/>
            <a:ext cx="5082540" cy="2277547"/>
          </a:xfrm>
          <a:prstGeom prst="rect">
            <a:avLst/>
          </a:prstGeom>
          <a:noFill/>
        </p:spPr>
        <p:txBody>
          <a:bodyPr wrap="square">
            <a:spAutoFit/>
          </a:bodyPr>
          <a:lstStyle/>
          <a:p>
            <a:pPr marL="285750" indent="-285750">
              <a:buFont typeface="Arial" panose="020B0604020202020204" pitchFamily="34" charset="0"/>
              <a:buChar char="•"/>
            </a:pPr>
            <a:r>
              <a:rPr lang="en-GB" sz="1600" b="0" dirty="0">
                <a:effectLst/>
                <a:latin typeface="Roboto" panose="02000000000000000000" pitchFamily="2" charset="0"/>
                <a:ea typeface="Roboto" panose="02000000000000000000" pitchFamily="2" charset="0"/>
                <a:cs typeface="Roboto" panose="02000000000000000000" pitchFamily="2" charset="0"/>
              </a:rPr>
              <a:t>A </a:t>
            </a:r>
            <a:r>
              <a:rPr lang="en-GB" sz="1600" b="0" dirty="0" err="1">
                <a:effectLst/>
                <a:latin typeface="Roboto" panose="02000000000000000000" pitchFamily="2" charset="0"/>
                <a:ea typeface="Roboto" panose="02000000000000000000" pitchFamily="2" charset="0"/>
                <a:cs typeface="Roboto" panose="02000000000000000000" pitchFamily="2" charset="0"/>
              </a:rPr>
              <a:t>WordCloud</a:t>
            </a:r>
            <a:r>
              <a:rPr lang="en-GB" sz="1600" b="0" dirty="0">
                <a:effectLst/>
                <a:latin typeface="Roboto" panose="02000000000000000000" pitchFamily="2" charset="0"/>
                <a:ea typeface="Roboto" panose="02000000000000000000" pitchFamily="2" charset="0"/>
                <a:cs typeface="Roboto" panose="02000000000000000000" pitchFamily="2" charset="0"/>
              </a:rPr>
              <a:t> refers to an image composed of words used in a particular text or subject, in which the size of each word in the image indicates its frequency or importance.</a:t>
            </a:r>
          </a:p>
          <a:p>
            <a:pPr marL="285750" indent="-285750">
              <a:buFont typeface="Arial" panose="020B0604020202020204" pitchFamily="34" charset="0"/>
              <a:buChar char="•"/>
            </a:pPr>
            <a:r>
              <a:rPr lang="en-GB" sz="1600" b="0" dirty="0">
                <a:effectLst/>
                <a:latin typeface="Roboto" panose="02000000000000000000" pitchFamily="2" charset="0"/>
                <a:ea typeface="Roboto" panose="02000000000000000000" pitchFamily="2" charset="0"/>
                <a:cs typeface="Roboto" panose="02000000000000000000" pitchFamily="2" charset="0"/>
              </a:rPr>
              <a:t>A </a:t>
            </a:r>
            <a:r>
              <a:rPr lang="en-GB" sz="1600" b="0" dirty="0" err="1">
                <a:effectLst/>
                <a:latin typeface="Roboto" panose="02000000000000000000" pitchFamily="2" charset="0"/>
                <a:ea typeface="Roboto" panose="02000000000000000000" pitchFamily="2" charset="0"/>
                <a:cs typeface="Roboto" panose="02000000000000000000" pitchFamily="2" charset="0"/>
              </a:rPr>
              <a:t>WordCloud</a:t>
            </a:r>
            <a:r>
              <a:rPr lang="en-GB" sz="1600" b="0" dirty="0">
                <a:effectLst/>
                <a:latin typeface="Roboto" panose="02000000000000000000" pitchFamily="2" charset="0"/>
                <a:ea typeface="Roboto" panose="02000000000000000000" pitchFamily="2" charset="0"/>
                <a:cs typeface="Roboto" panose="02000000000000000000" pitchFamily="2" charset="0"/>
              </a:rPr>
              <a:t> was formed for each of the sentiments of review to be able to visualise what the importance of presence of certain words in reviews. </a:t>
            </a:r>
          </a:p>
          <a:p>
            <a:pPr marL="0" indent="0" algn="just">
              <a:buNone/>
            </a:pPr>
            <a:endParaRPr lang="en-US" sz="1400" b="0" dirty="0">
              <a:effectLst/>
              <a:latin typeface="Roboto" panose="02000000000000000000" pitchFamily="2" charset="0"/>
              <a:ea typeface="Roboto" panose="02000000000000000000" pitchFamily="2" charset="0"/>
              <a:cs typeface="Roboto" panose="02000000000000000000" pitchFamily="2" charset="0"/>
            </a:endParaRPr>
          </a:p>
        </p:txBody>
      </p:sp>
      <p:pic>
        <p:nvPicPr>
          <p:cNvPr id="2" name="Picture 1">
            <a:extLst>
              <a:ext uri="{FF2B5EF4-FFF2-40B4-BE49-F238E27FC236}">
                <a16:creationId xmlns:a16="http://schemas.microsoft.com/office/drawing/2014/main" id="{2E5887AD-0195-CF85-331F-0645F32D9985}"/>
              </a:ext>
            </a:extLst>
          </p:cNvPr>
          <p:cNvPicPr>
            <a:picLocks noChangeAspect="1"/>
          </p:cNvPicPr>
          <p:nvPr/>
        </p:nvPicPr>
        <p:blipFill>
          <a:blip r:embed="rId2"/>
          <a:stretch>
            <a:fillRect/>
          </a:stretch>
        </p:blipFill>
        <p:spPr>
          <a:xfrm>
            <a:off x="658813" y="3928578"/>
            <a:ext cx="4678645" cy="2929422"/>
          </a:xfrm>
          <a:prstGeom prst="rect">
            <a:avLst/>
          </a:prstGeom>
        </p:spPr>
      </p:pic>
      <p:pic>
        <p:nvPicPr>
          <p:cNvPr id="4" name="Picture 3">
            <a:extLst>
              <a:ext uri="{FF2B5EF4-FFF2-40B4-BE49-F238E27FC236}">
                <a16:creationId xmlns:a16="http://schemas.microsoft.com/office/drawing/2014/main" id="{D6930652-FEF8-AE19-892C-6F017345FFB4}"/>
              </a:ext>
            </a:extLst>
          </p:cNvPr>
          <p:cNvPicPr>
            <a:picLocks noChangeAspect="1"/>
          </p:cNvPicPr>
          <p:nvPr/>
        </p:nvPicPr>
        <p:blipFill>
          <a:blip r:embed="rId3"/>
          <a:stretch>
            <a:fillRect/>
          </a:stretch>
        </p:blipFill>
        <p:spPr>
          <a:xfrm>
            <a:off x="6417261" y="455971"/>
            <a:ext cx="4652632" cy="2724813"/>
          </a:xfrm>
          <a:prstGeom prst="rect">
            <a:avLst/>
          </a:prstGeom>
        </p:spPr>
      </p:pic>
      <p:pic>
        <p:nvPicPr>
          <p:cNvPr id="5" name="Picture 4">
            <a:extLst>
              <a:ext uri="{FF2B5EF4-FFF2-40B4-BE49-F238E27FC236}">
                <a16:creationId xmlns:a16="http://schemas.microsoft.com/office/drawing/2014/main" id="{40CB3D4D-CF33-767F-0D05-8ED0D1AA8A83}"/>
              </a:ext>
            </a:extLst>
          </p:cNvPr>
          <p:cNvPicPr>
            <a:picLocks noChangeAspect="1"/>
          </p:cNvPicPr>
          <p:nvPr/>
        </p:nvPicPr>
        <p:blipFill>
          <a:blip r:embed="rId4"/>
          <a:stretch>
            <a:fillRect/>
          </a:stretch>
        </p:blipFill>
        <p:spPr>
          <a:xfrm>
            <a:off x="6456412" y="4021575"/>
            <a:ext cx="4572841" cy="2836425"/>
          </a:xfrm>
          <a:prstGeom prst="rect">
            <a:avLst/>
          </a:prstGeom>
        </p:spPr>
      </p:pic>
      <p:sp>
        <p:nvSpPr>
          <p:cNvPr id="6" name="TextBox 5">
            <a:extLst>
              <a:ext uri="{FF2B5EF4-FFF2-40B4-BE49-F238E27FC236}">
                <a16:creationId xmlns:a16="http://schemas.microsoft.com/office/drawing/2014/main" id="{3875933D-CBFC-924D-811C-493AD16A8072}"/>
              </a:ext>
            </a:extLst>
          </p:cNvPr>
          <p:cNvSpPr txBox="1"/>
          <p:nvPr/>
        </p:nvSpPr>
        <p:spPr>
          <a:xfrm>
            <a:off x="737940" y="3439716"/>
            <a:ext cx="2189744" cy="369332"/>
          </a:xfrm>
          <a:prstGeom prst="rect">
            <a:avLst/>
          </a:prstGeom>
          <a:noFill/>
        </p:spPr>
        <p:txBody>
          <a:bodyPr wrap="square">
            <a:spAutoFit/>
          </a:bodyPr>
          <a:lstStyle/>
          <a:p>
            <a:r>
              <a:rPr lang="en-IN" b="1" i="0" u="none" strike="noStrike" dirty="0">
                <a:solidFill>
                  <a:srgbClr val="FFA542"/>
                </a:solidFill>
                <a:effectLst/>
              </a:rPr>
              <a:t>Negative Keywords</a:t>
            </a:r>
            <a:endParaRPr lang="en-IN" dirty="0">
              <a:solidFill>
                <a:srgbClr val="FFA542"/>
              </a:solidFill>
            </a:endParaRPr>
          </a:p>
        </p:txBody>
      </p:sp>
      <p:sp>
        <p:nvSpPr>
          <p:cNvPr id="8" name="TextBox 7">
            <a:extLst>
              <a:ext uri="{FF2B5EF4-FFF2-40B4-BE49-F238E27FC236}">
                <a16:creationId xmlns:a16="http://schemas.microsoft.com/office/drawing/2014/main" id="{F3C544F6-1235-82E1-45B7-01C7F1B7288B}"/>
              </a:ext>
            </a:extLst>
          </p:cNvPr>
          <p:cNvSpPr txBox="1"/>
          <p:nvPr/>
        </p:nvSpPr>
        <p:spPr>
          <a:xfrm>
            <a:off x="6355080" y="3429000"/>
            <a:ext cx="6390640" cy="369332"/>
          </a:xfrm>
          <a:prstGeom prst="rect">
            <a:avLst/>
          </a:prstGeom>
          <a:noFill/>
        </p:spPr>
        <p:txBody>
          <a:bodyPr wrap="square">
            <a:spAutoFit/>
          </a:bodyPr>
          <a:lstStyle/>
          <a:p>
            <a:r>
              <a:rPr lang="en-IN" b="1" i="0" u="none" strike="noStrike" dirty="0">
                <a:solidFill>
                  <a:srgbClr val="FFA542"/>
                </a:solidFill>
                <a:effectLst/>
              </a:rPr>
              <a:t>Neutral Keywords</a:t>
            </a:r>
            <a:endParaRPr lang="en-IN" dirty="0">
              <a:solidFill>
                <a:srgbClr val="FFA542"/>
              </a:solidFill>
            </a:endParaRPr>
          </a:p>
        </p:txBody>
      </p:sp>
      <p:sp>
        <p:nvSpPr>
          <p:cNvPr id="9" name="TextBox 8">
            <a:extLst>
              <a:ext uri="{FF2B5EF4-FFF2-40B4-BE49-F238E27FC236}">
                <a16:creationId xmlns:a16="http://schemas.microsoft.com/office/drawing/2014/main" id="{78A9D522-A7D1-B389-3FE5-23926266CAC3}"/>
              </a:ext>
            </a:extLst>
          </p:cNvPr>
          <p:cNvSpPr txBox="1"/>
          <p:nvPr/>
        </p:nvSpPr>
        <p:spPr>
          <a:xfrm>
            <a:off x="6344653" y="106918"/>
            <a:ext cx="6096000" cy="369332"/>
          </a:xfrm>
          <a:prstGeom prst="rect">
            <a:avLst/>
          </a:prstGeom>
          <a:noFill/>
        </p:spPr>
        <p:txBody>
          <a:bodyPr wrap="square">
            <a:spAutoFit/>
          </a:bodyPr>
          <a:lstStyle/>
          <a:p>
            <a:r>
              <a:rPr lang="en-IN" b="1" i="0" u="none" strike="noStrike" dirty="0">
                <a:solidFill>
                  <a:srgbClr val="FFA542"/>
                </a:solidFill>
                <a:effectLst/>
              </a:rPr>
              <a:t>Positive Keywords</a:t>
            </a:r>
            <a:endParaRPr lang="en-IN" dirty="0">
              <a:solidFill>
                <a:srgbClr val="FFA542"/>
              </a:solidFill>
            </a:endParaRPr>
          </a:p>
        </p:txBody>
      </p:sp>
    </p:spTree>
    <p:extLst>
      <p:ext uri="{BB962C8B-B14F-4D97-AF65-F5344CB8AC3E}">
        <p14:creationId xmlns:p14="http://schemas.microsoft.com/office/powerpoint/2010/main" val="3675998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2504BF-AE77-7D36-5781-64EA8D49F60D}"/>
              </a:ext>
            </a:extLst>
          </p:cNvPr>
          <p:cNvSpPr>
            <a:spLocks noGrp="1"/>
          </p:cNvSpPr>
          <p:nvPr>
            <p:ph type="body" sz="half" idx="2"/>
          </p:nvPr>
        </p:nvSpPr>
        <p:spPr>
          <a:xfrm>
            <a:off x="658813" y="891407"/>
            <a:ext cx="4911306" cy="5363662"/>
          </a:xfrm>
        </p:spPr>
        <p:txBody>
          <a:bodyPr>
            <a:normAutofit/>
          </a:bodyPr>
          <a:lstStyle/>
          <a:p>
            <a:r>
              <a:rPr lang="en-IN" sz="2000" b="1" dirty="0">
                <a:solidFill>
                  <a:srgbClr val="FFA542"/>
                </a:solidFill>
                <a:effectLst/>
                <a:latin typeface="Times New Roman" panose="02020603050405020304" pitchFamily="18" charset="0"/>
                <a:ea typeface="Times New Roman" panose="02020603050405020304" pitchFamily="18" charset="0"/>
                <a:cs typeface="Mangal" panose="02040503050203030202" pitchFamily="18" charset="0"/>
              </a:rPr>
              <a:t>Recommended Products :</a:t>
            </a:r>
            <a:endParaRPr lang="en-IN" sz="2000" dirty="0">
              <a:solidFill>
                <a:srgbClr val="FFA542"/>
              </a:solidFill>
            </a:endParaRPr>
          </a:p>
        </p:txBody>
      </p:sp>
      <p:sp>
        <p:nvSpPr>
          <p:cNvPr id="6" name="Content Placeholder 2">
            <a:extLst>
              <a:ext uri="{FF2B5EF4-FFF2-40B4-BE49-F238E27FC236}">
                <a16:creationId xmlns:a16="http://schemas.microsoft.com/office/drawing/2014/main" id="{7E903289-FD56-DB06-7C3E-096F3CF019AB}"/>
              </a:ext>
            </a:extLst>
          </p:cNvPr>
          <p:cNvSpPr txBox="1">
            <a:spLocks/>
          </p:cNvSpPr>
          <p:nvPr/>
        </p:nvSpPr>
        <p:spPr>
          <a:xfrm>
            <a:off x="658813" y="1309320"/>
            <a:ext cx="4688305" cy="7491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IN" sz="1100" dirty="0">
                <a:latin typeface="Times New Roman" panose="02020603050405020304" pitchFamily="18" charset="0"/>
                <a:ea typeface="Calibri" panose="020F0502020204030204" pitchFamily="34" charset="0"/>
                <a:cs typeface="Times New Roman" panose="02020603050405020304" pitchFamily="18" charset="0"/>
              </a:rPr>
              <a:t>These are the recommend products on the basis of positive reviews and customer satisfaction.</a:t>
            </a:r>
          </a:p>
          <a:p>
            <a:r>
              <a:rPr lang="en-IN" sz="1100" dirty="0">
                <a:latin typeface="Times New Roman" panose="02020603050405020304" pitchFamily="18" charset="0"/>
                <a:ea typeface="Calibri" panose="020F0502020204030204" pitchFamily="34" charset="0"/>
                <a:cs typeface="Times New Roman" panose="02020603050405020304" pitchFamily="18" charset="0"/>
              </a:rPr>
              <a:t>These product should be more visible</a:t>
            </a:r>
          </a:p>
          <a:p>
            <a:endParaRPr lang="en-IN" sz="1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EA47E24-C4BC-5B18-009C-8B1A35851953}"/>
              </a:ext>
            </a:extLst>
          </p:cNvPr>
          <p:cNvPicPr>
            <a:picLocks noChangeAspect="1"/>
          </p:cNvPicPr>
          <p:nvPr/>
        </p:nvPicPr>
        <p:blipFill>
          <a:blip r:embed="rId2"/>
          <a:stretch>
            <a:fillRect/>
          </a:stretch>
        </p:blipFill>
        <p:spPr>
          <a:xfrm>
            <a:off x="1238039" y="2205790"/>
            <a:ext cx="4076594" cy="2967790"/>
          </a:xfrm>
          <a:prstGeom prst="rect">
            <a:avLst/>
          </a:prstGeom>
        </p:spPr>
      </p:pic>
      <p:sp>
        <p:nvSpPr>
          <p:cNvPr id="10" name="TextBox 9">
            <a:extLst>
              <a:ext uri="{FF2B5EF4-FFF2-40B4-BE49-F238E27FC236}">
                <a16:creationId xmlns:a16="http://schemas.microsoft.com/office/drawing/2014/main" id="{2CB75D7E-2E3B-48C8-25CC-94017469B2DE}"/>
              </a:ext>
            </a:extLst>
          </p:cNvPr>
          <p:cNvSpPr txBox="1"/>
          <p:nvPr/>
        </p:nvSpPr>
        <p:spPr>
          <a:xfrm>
            <a:off x="6830728" y="769487"/>
            <a:ext cx="4363452" cy="1169551"/>
          </a:xfrm>
          <a:prstGeom prst="rect">
            <a:avLst/>
          </a:prstGeom>
          <a:noFill/>
        </p:spPr>
        <p:txBody>
          <a:bodyPr wrap="square" rtlCol="0">
            <a:spAutoFit/>
          </a:bodyPr>
          <a:lstStyle/>
          <a:p>
            <a:r>
              <a:rPr lang="en-IN" sz="2000" b="1" dirty="0">
                <a:solidFill>
                  <a:srgbClr val="FFA542"/>
                </a:solidFill>
                <a:latin typeface="Times New Roman" panose="02020603050405020304" pitchFamily="18" charset="0"/>
                <a:cs typeface="Times New Roman" panose="02020603050405020304" pitchFamily="18" charset="0"/>
              </a:rPr>
              <a:t>Least Rated Products :</a:t>
            </a:r>
          </a:p>
          <a:p>
            <a:endParaRPr lang="en-IN" sz="800" b="1" u="sng" dirty="0">
              <a:latin typeface="Times New Roman" panose="02020603050405020304" pitchFamily="18" charset="0"/>
              <a:cs typeface="Times New Roman" panose="02020603050405020304" pitchFamily="18" charset="0"/>
            </a:endParaRPr>
          </a:p>
          <a:p>
            <a:r>
              <a:rPr lang="en-IN" sz="1100" dirty="0">
                <a:latin typeface="Times New Roman" panose="02020603050405020304" pitchFamily="18" charset="0"/>
                <a:cs typeface="Times New Roman" panose="02020603050405020304" pitchFamily="18" charset="0"/>
              </a:rPr>
              <a:t>These products have been rated negative highly , so brands should work to improve the quality</a:t>
            </a:r>
          </a:p>
          <a:p>
            <a:endParaRPr lang="en-IN" sz="2000" b="1" u="sng"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358899C-49F3-8BB4-A598-0BAAA88B8516}"/>
              </a:ext>
            </a:extLst>
          </p:cNvPr>
          <p:cNvPicPr>
            <a:picLocks noChangeAspect="1"/>
          </p:cNvPicPr>
          <p:nvPr/>
        </p:nvPicPr>
        <p:blipFill>
          <a:blip r:embed="rId3"/>
          <a:stretch>
            <a:fillRect/>
          </a:stretch>
        </p:blipFill>
        <p:spPr>
          <a:xfrm>
            <a:off x="6761055" y="2205789"/>
            <a:ext cx="4372165" cy="2911644"/>
          </a:xfrm>
          <a:prstGeom prst="rect">
            <a:avLst/>
          </a:prstGeom>
        </p:spPr>
      </p:pic>
      <p:pic>
        <p:nvPicPr>
          <p:cNvPr id="14" name="Picture 13">
            <a:extLst>
              <a:ext uri="{FF2B5EF4-FFF2-40B4-BE49-F238E27FC236}">
                <a16:creationId xmlns:a16="http://schemas.microsoft.com/office/drawing/2014/main" id="{358C765F-5369-7EA4-97E7-BB217F51DCC2}"/>
              </a:ext>
            </a:extLst>
          </p:cNvPr>
          <p:cNvPicPr>
            <a:picLocks noChangeAspect="1"/>
          </p:cNvPicPr>
          <p:nvPr/>
        </p:nvPicPr>
        <p:blipFill>
          <a:blip r:embed="rId4"/>
          <a:stretch>
            <a:fillRect/>
          </a:stretch>
        </p:blipFill>
        <p:spPr>
          <a:xfrm>
            <a:off x="341734" y="5234860"/>
            <a:ext cx="5409360" cy="1326362"/>
          </a:xfrm>
          <a:prstGeom prst="rect">
            <a:avLst/>
          </a:prstGeom>
        </p:spPr>
      </p:pic>
      <p:pic>
        <p:nvPicPr>
          <p:cNvPr id="16" name="Picture 15">
            <a:extLst>
              <a:ext uri="{FF2B5EF4-FFF2-40B4-BE49-F238E27FC236}">
                <a16:creationId xmlns:a16="http://schemas.microsoft.com/office/drawing/2014/main" id="{F707EBAC-9B6D-8763-716D-F421C437ACC3}"/>
              </a:ext>
            </a:extLst>
          </p:cNvPr>
          <p:cNvPicPr>
            <a:picLocks noChangeAspect="1"/>
          </p:cNvPicPr>
          <p:nvPr/>
        </p:nvPicPr>
        <p:blipFill>
          <a:blip r:embed="rId5"/>
          <a:stretch>
            <a:fillRect/>
          </a:stretch>
        </p:blipFill>
        <p:spPr>
          <a:xfrm>
            <a:off x="6440907" y="5234860"/>
            <a:ext cx="5409359" cy="1001459"/>
          </a:xfrm>
          <a:prstGeom prst="rect">
            <a:avLst/>
          </a:prstGeom>
        </p:spPr>
      </p:pic>
      <p:sp>
        <p:nvSpPr>
          <p:cNvPr id="2" name="TextBox 1">
            <a:extLst>
              <a:ext uri="{FF2B5EF4-FFF2-40B4-BE49-F238E27FC236}">
                <a16:creationId xmlns:a16="http://schemas.microsoft.com/office/drawing/2014/main" id="{2E483A33-741F-735C-BE4C-2297D6FBF583}"/>
              </a:ext>
            </a:extLst>
          </p:cNvPr>
          <p:cNvSpPr txBox="1"/>
          <p:nvPr/>
        </p:nvSpPr>
        <p:spPr>
          <a:xfrm>
            <a:off x="339406" y="0"/>
            <a:ext cx="11157269" cy="769441"/>
          </a:xfrm>
          <a:prstGeom prst="rect">
            <a:avLst/>
          </a:prstGeom>
          <a:noFill/>
        </p:spPr>
        <p:txBody>
          <a:bodyPr wrap="square">
            <a:spAutoFit/>
          </a:bodyPr>
          <a:lstStyle/>
          <a:p>
            <a:r>
              <a:rPr lang="en-GB" sz="4400" dirty="0">
                <a:latin typeface="Fira Sans Medium" panose="020B0603050000020004" pitchFamily="34" charset="0"/>
              </a:rPr>
              <a:t>Recommendation </a:t>
            </a:r>
            <a:endParaRPr lang="en-IN" sz="4400" dirty="0">
              <a:latin typeface="Fira Sans Medium" panose="020B0603050000020004" pitchFamily="34" charset="0"/>
            </a:endParaRPr>
          </a:p>
        </p:txBody>
      </p:sp>
      <p:grpSp>
        <p:nvGrpSpPr>
          <p:cNvPr id="3" name="Group 2">
            <a:extLst>
              <a:ext uri="{FF2B5EF4-FFF2-40B4-BE49-F238E27FC236}">
                <a16:creationId xmlns:a16="http://schemas.microsoft.com/office/drawing/2014/main" id="{7619C09E-E1E6-5F1E-1C0A-024EE3B7E537}"/>
              </a:ext>
            </a:extLst>
          </p:cNvPr>
          <p:cNvGrpSpPr/>
          <p:nvPr/>
        </p:nvGrpSpPr>
        <p:grpSpPr>
          <a:xfrm>
            <a:off x="11155681" y="-1084122"/>
            <a:ext cx="1481444" cy="2293162"/>
            <a:chOff x="11254172" y="-941237"/>
            <a:chExt cx="1599574" cy="2824412"/>
          </a:xfrm>
        </p:grpSpPr>
        <p:sp>
          <p:nvSpPr>
            <p:cNvPr id="5" name="Graphic 4">
              <a:extLst>
                <a:ext uri="{FF2B5EF4-FFF2-40B4-BE49-F238E27FC236}">
                  <a16:creationId xmlns:a16="http://schemas.microsoft.com/office/drawing/2014/main" id="{06E14B2A-B9E4-785E-BBD8-560FB8AA261C}"/>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8" name="Graphic 4">
              <a:extLst>
                <a:ext uri="{FF2B5EF4-FFF2-40B4-BE49-F238E27FC236}">
                  <a16:creationId xmlns:a16="http://schemas.microsoft.com/office/drawing/2014/main" id="{FCB4EC3E-BC81-1ECF-3A92-3B40CB7E88CD}"/>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9" name="Graphic 11">
            <a:extLst>
              <a:ext uri="{FF2B5EF4-FFF2-40B4-BE49-F238E27FC236}">
                <a16:creationId xmlns:a16="http://schemas.microsoft.com/office/drawing/2014/main" id="{2A4F99AA-F07F-5B5E-82BF-1BBC5802C74B}"/>
              </a:ext>
            </a:extLst>
          </p:cNvPr>
          <p:cNvSpPr/>
          <p:nvPr/>
        </p:nvSpPr>
        <p:spPr>
          <a:xfrm>
            <a:off x="11043920" y="-281184"/>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1161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442148-E2F6-569B-AB29-48B0AF0788A3}"/>
              </a:ext>
            </a:extLst>
          </p:cNvPr>
          <p:cNvPicPr>
            <a:picLocks noChangeAspect="1"/>
          </p:cNvPicPr>
          <p:nvPr/>
        </p:nvPicPr>
        <p:blipFill>
          <a:blip r:embed="rId2"/>
          <a:stretch>
            <a:fillRect/>
          </a:stretch>
        </p:blipFill>
        <p:spPr>
          <a:xfrm>
            <a:off x="623888" y="2622483"/>
            <a:ext cx="4383099" cy="3759267"/>
          </a:xfrm>
          <a:prstGeom prst="rect">
            <a:avLst/>
          </a:prstGeom>
        </p:spPr>
      </p:pic>
      <p:pic>
        <p:nvPicPr>
          <p:cNvPr id="8" name="Picture 7">
            <a:extLst>
              <a:ext uri="{FF2B5EF4-FFF2-40B4-BE49-F238E27FC236}">
                <a16:creationId xmlns:a16="http://schemas.microsoft.com/office/drawing/2014/main" id="{F660FC0A-5EE5-C75A-5215-F8FF0A82176F}"/>
              </a:ext>
            </a:extLst>
          </p:cNvPr>
          <p:cNvPicPr>
            <a:picLocks noChangeAspect="1"/>
          </p:cNvPicPr>
          <p:nvPr/>
        </p:nvPicPr>
        <p:blipFill>
          <a:blip r:embed="rId3"/>
          <a:stretch>
            <a:fillRect/>
          </a:stretch>
        </p:blipFill>
        <p:spPr>
          <a:xfrm>
            <a:off x="460261" y="476250"/>
            <a:ext cx="4476438" cy="2131151"/>
          </a:xfrm>
          <a:prstGeom prst="rect">
            <a:avLst/>
          </a:prstGeom>
        </p:spPr>
      </p:pic>
      <p:pic>
        <p:nvPicPr>
          <p:cNvPr id="9" name="Picture 8">
            <a:extLst>
              <a:ext uri="{FF2B5EF4-FFF2-40B4-BE49-F238E27FC236}">
                <a16:creationId xmlns:a16="http://schemas.microsoft.com/office/drawing/2014/main" id="{235691D2-ACB9-7447-1D6E-9E317191344E}"/>
              </a:ext>
            </a:extLst>
          </p:cNvPr>
          <p:cNvPicPr>
            <a:picLocks noChangeAspect="1"/>
          </p:cNvPicPr>
          <p:nvPr/>
        </p:nvPicPr>
        <p:blipFill>
          <a:blip r:embed="rId4"/>
          <a:stretch>
            <a:fillRect/>
          </a:stretch>
        </p:blipFill>
        <p:spPr>
          <a:xfrm>
            <a:off x="6194612" y="1437191"/>
            <a:ext cx="6423660" cy="3520440"/>
          </a:xfrm>
          <a:prstGeom prst="rect">
            <a:avLst/>
          </a:prstGeom>
        </p:spPr>
      </p:pic>
      <p:sp>
        <p:nvSpPr>
          <p:cNvPr id="11" name="TextBox 10">
            <a:extLst>
              <a:ext uri="{FF2B5EF4-FFF2-40B4-BE49-F238E27FC236}">
                <a16:creationId xmlns:a16="http://schemas.microsoft.com/office/drawing/2014/main" id="{FD983BD2-09FC-D136-AAA8-A581CC7E2F26}"/>
              </a:ext>
            </a:extLst>
          </p:cNvPr>
          <p:cNvSpPr txBox="1"/>
          <p:nvPr/>
        </p:nvSpPr>
        <p:spPr>
          <a:xfrm>
            <a:off x="7276280" y="476250"/>
            <a:ext cx="6096000" cy="368755"/>
          </a:xfrm>
          <a:prstGeom prst="rect">
            <a:avLst/>
          </a:prstGeom>
          <a:noFill/>
        </p:spPr>
        <p:txBody>
          <a:bodyPr wrap="square">
            <a:spAutoFit/>
          </a:bodyPr>
          <a:lstStyle/>
          <a:p>
            <a:pPr algn="just">
              <a:lnSpc>
                <a:spcPct val="107000"/>
              </a:lnSpc>
              <a:spcBef>
                <a:spcPts val="200"/>
              </a:spcBef>
            </a:pPr>
            <a:r>
              <a:rPr lang="en-IN" sz="1800" b="1" u="sng" dirty="0">
                <a:solidFill>
                  <a:srgbClr val="FFA542"/>
                </a:solidFill>
                <a:effectLst/>
                <a:latin typeface="Times New Roman" panose="02020603050405020304" pitchFamily="18" charset="0"/>
                <a:ea typeface="Times New Roman" panose="02020603050405020304" pitchFamily="18" charset="0"/>
                <a:cs typeface="Mangal" panose="02040503050203030202" pitchFamily="18" charset="0"/>
              </a:rPr>
              <a:t>Demo of Search Recommendation:</a:t>
            </a:r>
          </a:p>
        </p:txBody>
      </p:sp>
      <p:grpSp>
        <p:nvGrpSpPr>
          <p:cNvPr id="2" name="Group 1">
            <a:extLst>
              <a:ext uri="{FF2B5EF4-FFF2-40B4-BE49-F238E27FC236}">
                <a16:creationId xmlns:a16="http://schemas.microsoft.com/office/drawing/2014/main" id="{C9212660-E5ED-CA56-1DE1-E8AFDBF878C5}"/>
              </a:ext>
            </a:extLst>
          </p:cNvPr>
          <p:cNvGrpSpPr/>
          <p:nvPr/>
        </p:nvGrpSpPr>
        <p:grpSpPr>
          <a:xfrm rot="4852241">
            <a:off x="11238156" y="5235169"/>
            <a:ext cx="1481444" cy="2293162"/>
            <a:chOff x="11254172" y="-941237"/>
            <a:chExt cx="1599574" cy="2824412"/>
          </a:xfrm>
        </p:grpSpPr>
        <p:sp>
          <p:nvSpPr>
            <p:cNvPr id="3" name="Graphic 4">
              <a:extLst>
                <a:ext uri="{FF2B5EF4-FFF2-40B4-BE49-F238E27FC236}">
                  <a16:creationId xmlns:a16="http://schemas.microsoft.com/office/drawing/2014/main" id="{49636128-8A24-6456-B9EC-FB466E4C0DA3}"/>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 name="Graphic 4">
              <a:extLst>
                <a:ext uri="{FF2B5EF4-FFF2-40B4-BE49-F238E27FC236}">
                  <a16:creationId xmlns:a16="http://schemas.microsoft.com/office/drawing/2014/main" id="{6B7C3A42-17B3-E59E-A7D1-D361D1E4E913}"/>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5" name="Graphic 11">
            <a:extLst>
              <a:ext uri="{FF2B5EF4-FFF2-40B4-BE49-F238E27FC236}">
                <a16:creationId xmlns:a16="http://schemas.microsoft.com/office/drawing/2014/main" id="{AACB2770-796A-90B4-44F0-BA21C6129501}"/>
              </a:ext>
            </a:extLst>
          </p:cNvPr>
          <p:cNvSpPr/>
          <p:nvPr/>
        </p:nvSpPr>
        <p:spPr>
          <a:xfrm rot="2343919">
            <a:off x="11888672" y="5151428"/>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3167887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623888" y="585029"/>
            <a:ext cx="11157269" cy="769441"/>
          </a:xfrm>
          <a:prstGeom prst="rect">
            <a:avLst/>
          </a:prstGeom>
          <a:noFill/>
        </p:spPr>
        <p:txBody>
          <a:bodyPr wrap="square">
            <a:spAutoFit/>
          </a:bodyPr>
          <a:lstStyle/>
          <a:p>
            <a:r>
              <a:rPr lang="en-IN" sz="4400" dirty="0">
                <a:latin typeface="Fira Sans Medium" panose="020B0603050000020004" pitchFamily="34" charset="0"/>
              </a:rPr>
              <a:t>Clustering</a:t>
            </a: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1686560" y="1548697"/>
            <a:ext cx="7470140" cy="4154984"/>
          </a:xfrm>
          <a:prstGeom prst="rect">
            <a:avLst/>
          </a:prstGeom>
          <a:noFill/>
        </p:spPr>
        <p:txBody>
          <a:bodyPr wrap="square">
            <a:spAutoFit/>
          </a:bodyPr>
          <a:lstStyle/>
          <a:p>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Clustering was done both in perspective of customers and products and clusters were formed using 2 models:</a:t>
            </a:r>
            <a:endParaRPr lang="en-GB" sz="24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K-Means Clustering</a:t>
            </a:r>
            <a:endParaRPr lang="en-GB" sz="2400" dirty="0">
              <a:latin typeface="Roboto" panose="02000000000000000000" pitchFamily="2" charset="0"/>
              <a:ea typeface="Roboto" panose="02000000000000000000" pitchFamily="2" charset="0"/>
              <a:cs typeface="Roboto" panose="02000000000000000000" pitchFamily="2" charset="0"/>
            </a:endParaRPr>
          </a:p>
          <a:p>
            <a:pPr marL="742950" lvl="1" indent="-28575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Hierarchical Clustering</a:t>
            </a:r>
          </a:p>
          <a:p>
            <a:pPr marL="742950" lvl="1" indent="-285750">
              <a:buFont typeface="Arial" panose="020B0604020202020204" pitchFamily="34" charset="0"/>
              <a:buChar char="•"/>
            </a:pPr>
            <a:endParaRPr lang="en-GB" sz="2400" dirty="0">
              <a:latin typeface="Roboto" panose="02000000000000000000" pitchFamily="2" charset="0"/>
              <a:ea typeface="Roboto" panose="02000000000000000000" pitchFamily="2" charset="0"/>
              <a:cs typeface="Roboto" panose="02000000000000000000" pitchFamily="2" charset="0"/>
            </a:endParaRPr>
          </a:p>
          <a:p>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Clustering was done on customers to achieve segmentation based on their purchase history and reviews they left for products.</a:t>
            </a:r>
            <a:endParaRPr lang="en-GB" sz="24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Clustering was done on products to group products on the numbers they sold in and its price</a:t>
            </a:r>
            <a:endParaRPr lang="en-GB" sz="24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9" name="Freeform: Shape 18">
            <a:extLst>
              <a:ext uri="{FF2B5EF4-FFF2-40B4-BE49-F238E27FC236}">
                <a16:creationId xmlns:a16="http://schemas.microsoft.com/office/drawing/2014/main" id="{28ECA643-6E5D-1D7B-441A-8D366A08CC8F}"/>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Rectangle 19">
            <a:extLst>
              <a:ext uri="{FF2B5EF4-FFF2-40B4-BE49-F238E27FC236}">
                <a16:creationId xmlns:a16="http://schemas.microsoft.com/office/drawing/2014/main" id="{D3BD4EFC-5315-A17A-B1B4-FB130E3EA62E}"/>
              </a:ext>
            </a:extLst>
          </p:cNvPr>
          <p:cNvSpPr/>
          <p:nvPr/>
        </p:nvSpPr>
        <p:spPr>
          <a:xfrm>
            <a:off x="10176668" y="4579878"/>
            <a:ext cx="2421088" cy="2511802"/>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F8C7350-37DB-E940-B2A6-E6E45A2BE999}"/>
              </a:ext>
            </a:extLst>
          </p:cNvPr>
          <p:cNvSpPr/>
          <p:nvPr/>
        </p:nvSpPr>
        <p:spPr>
          <a:xfrm>
            <a:off x="9032372" y="64601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524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0" y="-324873"/>
            <a:ext cx="437286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624664" y="2942769"/>
            <a:ext cx="2701381" cy="830997"/>
          </a:xfrm>
          <a:prstGeom prst="rect">
            <a:avLst/>
          </a:prstGeom>
          <a:noFill/>
        </p:spPr>
        <p:txBody>
          <a:bodyPr wrap="none" rtlCol="0">
            <a:spAutoFit/>
          </a:bodyPr>
          <a:lstStyle/>
          <a:p>
            <a:r>
              <a:rPr lang="en-IN" sz="4800" dirty="0">
                <a:solidFill>
                  <a:schemeClr val="bg1"/>
                </a:solidFill>
                <a:latin typeface="Fira Sans Medium" panose="020B0603050000020004" pitchFamily="34" charset="0"/>
              </a:rPr>
              <a:t>Contents</a:t>
            </a:r>
            <a:endParaRPr lang="en-IN" sz="4000" dirty="0">
              <a:solidFill>
                <a:schemeClr val="bg1"/>
              </a:solidFill>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6761446" y="67853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Introduction</a:t>
            </a:r>
            <a:endParaRPr lang="en-IN" dirty="0">
              <a:latin typeface="Fira Sans Medium" panose="020B0603050000020004" pitchFamily="34" charset="0"/>
            </a:endParaRPr>
          </a:p>
        </p:txBody>
      </p:sp>
      <p:sp>
        <p:nvSpPr>
          <p:cNvPr id="32" name="TextBox 31">
            <a:extLst>
              <a:ext uri="{FF2B5EF4-FFF2-40B4-BE49-F238E27FC236}">
                <a16:creationId xmlns:a16="http://schemas.microsoft.com/office/drawing/2014/main" id="{189F3F56-1988-439E-BA2E-26475C3AB60B}"/>
              </a:ext>
            </a:extLst>
          </p:cNvPr>
          <p:cNvSpPr txBox="1"/>
          <p:nvPr/>
        </p:nvSpPr>
        <p:spPr>
          <a:xfrm>
            <a:off x="6761446" y="1303376"/>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T</a:t>
            </a:r>
            <a:r>
              <a:rPr lang="en-IN" sz="1600" dirty="0" err="1">
                <a:latin typeface="Fira Sans Medium" panose="020B0603050000020004" pitchFamily="34" charset="0"/>
              </a:rPr>
              <a:t>eam</a:t>
            </a:r>
            <a:endParaRPr lang="en-IN" dirty="0">
              <a:latin typeface="Fira Sans Medium" panose="020B0603050000020004" pitchFamily="34" charset="0"/>
            </a:endParaRPr>
          </a:p>
        </p:txBody>
      </p:sp>
      <p:sp>
        <p:nvSpPr>
          <p:cNvPr id="33" name="TextBox 32">
            <a:extLst>
              <a:ext uri="{FF2B5EF4-FFF2-40B4-BE49-F238E27FC236}">
                <a16:creationId xmlns:a16="http://schemas.microsoft.com/office/drawing/2014/main" id="{5C9B9B7F-18A8-4C58-AAF2-3FB3E1D83597}"/>
              </a:ext>
            </a:extLst>
          </p:cNvPr>
          <p:cNvSpPr txBox="1"/>
          <p:nvPr/>
        </p:nvSpPr>
        <p:spPr>
          <a:xfrm>
            <a:off x="6761446" y="1926595"/>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W</a:t>
            </a:r>
            <a:r>
              <a:rPr lang="en-IN" sz="1600" dirty="0" err="1">
                <a:latin typeface="Fira Sans Medium" panose="020B0603050000020004" pitchFamily="34" charset="0"/>
              </a:rPr>
              <a:t>orkflow</a:t>
            </a:r>
            <a:endParaRPr lang="en-IN" dirty="0">
              <a:latin typeface="Fira Sans Medium" panose="020B0603050000020004" pitchFamily="34" charset="0"/>
            </a:endParaRPr>
          </a:p>
        </p:txBody>
      </p:sp>
      <p:sp>
        <p:nvSpPr>
          <p:cNvPr id="34" name="TextBox 33">
            <a:extLst>
              <a:ext uri="{FF2B5EF4-FFF2-40B4-BE49-F238E27FC236}">
                <a16:creationId xmlns:a16="http://schemas.microsoft.com/office/drawing/2014/main" id="{C382D672-5F99-41CB-9E9E-873E1E7D3065}"/>
              </a:ext>
            </a:extLst>
          </p:cNvPr>
          <p:cNvSpPr txBox="1"/>
          <p:nvPr/>
        </p:nvSpPr>
        <p:spPr>
          <a:xfrm>
            <a:off x="6761446" y="2579998"/>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D</a:t>
            </a:r>
            <a:r>
              <a:rPr lang="en-IN" sz="1600" dirty="0" err="1">
                <a:latin typeface="Fira Sans Medium" panose="020B0603050000020004" pitchFamily="34" charset="0"/>
              </a:rPr>
              <a:t>ata</a:t>
            </a:r>
            <a:r>
              <a:rPr lang="en-IN" sz="1600" dirty="0">
                <a:latin typeface="Fira Sans Medium" panose="020B0603050000020004" pitchFamily="34" charset="0"/>
              </a:rPr>
              <a:t> Collection</a:t>
            </a:r>
            <a:endParaRPr lang="en-IN" dirty="0">
              <a:latin typeface="Fira Sans Medium" panose="020B0603050000020004" pitchFamily="34" charset="0"/>
            </a:endParaRPr>
          </a:p>
        </p:txBody>
      </p:sp>
      <p:sp>
        <p:nvSpPr>
          <p:cNvPr id="35" name="TextBox 34">
            <a:extLst>
              <a:ext uri="{FF2B5EF4-FFF2-40B4-BE49-F238E27FC236}">
                <a16:creationId xmlns:a16="http://schemas.microsoft.com/office/drawing/2014/main" id="{9463D3C9-2C80-4CBA-9EB0-56C1A4688153}"/>
              </a:ext>
            </a:extLst>
          </p:cNvPr>
          <p:cNvSpPr txBox="1"/>
          <p:nvPr/>
        </p:nvSpPr>
        <p:spPr>
          <a:xfrm>
            <a:off x="6761446" y="3222316"/>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D</a:t>
            </a:r>
            <a:r>
              <a:rPr lang="en-IN" sz="1600" dirty="0" err="1">
                <a:latin typeface="Fira Sans Medium" panose="020B0603050000020004" pitchFamily="34" charset="0"/>
              </a:rPr>
              <a:t>ata</a:t>
            </a:r>
            <a:r>
              <a:rPr lang="en-IN" sz="1600" dirty="0">
                <a:latin typeface="Fira Sans Medium" panose="020B0603050000020004" pitchFamily="34" charset="0"/>
              </a:rPr>
              <a:t> Wrangling</a:t>
            </a:r>
            <a:endParaRPr lang="en-IN" dirty="0">
              <a:latin typeface="Fira Sans Medium" panose="020B0603050000020004" pitchFamily="34" charset="0"/>
            </a:endParaRPr>
          </a:p>
        </p:txBody>
      </p:sp>
      <p:sp>
        <p:nvSpPr>
          <p:cNvPr id="36" name="TextBox 35">
            <a:extLst>
              <a:ext uri="{FF2B5EF4-FFF2-40B4-BE49-F238E27FC236}">
                <a16:creationId xmlns:a16="http://schemas.microsoft.com/office/drawing/2014/main" id="{88966208-5B6C-48D9-B93A-D29B368A5542}"/>
              </a:ext>
            </a:extLst>
          </p:cNvPr>
          <p:cNvSpPr txBox="1"/>
          <p:nvPr/>
        </p:nvSpPr>
        <p:spPr>
          <a:xfrm>
            <a:off x="6759388" y="3860800"/>
            <a:ext cx="3944471"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Exploratory Data Analysis (EDA)</a:t>
            </a: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6083564" y="815056"/>
            <a:ext cx="158344" cy="5242322"/>
            <a:chOff x="5198868" y="938018"/>
            <a:chExt cx="158344" cy="5242322"/>
          </a:xfrm>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a:extLst>
              <a:ext uri="{FF2B5EF4-FFF2-40B4-BE49-F238E27FC236}">
                <a16:creationId xmlns:a16="http://schemas.microsoft.com/office/drawing/2014/main" id="{6381D9B4-93B7-42F2-8D32-8ED071BC3419}"/>
              </a:ext>
            </a:extLst>
          </p:cNvPr>
          <p:cNvSpPr txBox="1"/>
          <p:nvPr/>
        </p:nvSpPr>
        <p:spPr>
          <a:xfrm>
            <a:off x="6761446" y="4488261"/>
            <a:ext cx="2717834"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N</a:t>
            </a:r>
            <a:r>
              <a:rPr lang="en-IN" sz="1600" dirty="0">
                <a:latin typeface="Fira Sans Medium" panose="020B0603050000020004" pitchFamily="34" charset="0"/>
              </a:rPr>
              <a:t>LP &amp; Text Classification </a:t>
            </a:r>
            <a:endParaRPr lang="en-IN" dirty="0">
              <a:latin typeface="Fira Sans Medium" panose="020B0603050000020004" pitchFamily="34" charset="0"/>
            </a:endParaRPr>
          </a:p>
        </p:txBody>
      </p:sp>
      <p:sp>
        <p:nvSpPr>
          <p:cNvPr id="41" name="TextBox 40">
            <a:extLst>
              <a:ext uri="{FF2B5EF4-FFF2-40B4-BE49-F238E27FC236}">
                <a16:creationId xmlns:a16="http://schemas.microsoft.com/office/drawing/2014/main" id="{CC1D7BD8-8896-4972-BF10-159C0BF911D8}"/>
              </a:ext>
            </a:extLst>
          </p:cNvPr>
          <p:cNvSpPr txBox="1"/>
          <p:nvPr/>
        </p:nvSpPr>
        <p:spPr>
          <a:xfrm>
            <a:off x="6761446" y="5123527"/>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C</a:t>
            </a:r>
            <a:r>
              <a:rPr lang="en-IN" sz="1600" dirty="0" err="1">
                <a:latin typeface="Fira Sans Medium" panose="020B0603050000020004" pitchFamily="34" charset="0"/>
              </a:rPr>
              <a:t>lustering</a:t>
            </a:r>
            <a:r>
              <a:rPr lang="en-IN" sz="1600" dirty="0">
                <a:latin typeface="Fira Sans Medium" panose="020B0603050000020004" pitchFamily="34" charset="0"/>
              </a:rPr>
              <a:t> </a:t>
            </a:r>
            <a:endParaRPr lang="en-IN" dirty="0">
              <a:latin typeface="Fira Sans Medium" panose="020B0603050000020004" pitchFamily="34" charset="0"/>
            </a:endParaRPr>
          </a:p>
        </p:txBody>
      </p:sp>
      <p:sp>
        <p:nvSpPr>
          <p:cNvPr id="42" name="TextBox 41">
            <a:extLst>
              <a:ext uri="{FF2B5EF4-FFF2-40B4-BE49-F238E27FC236}">
                <a16:creationId xmlns:a16="http://schemas.microsoft.com/office/drawing/2014/main" id="{9FAF568A-D958-457A-8DE2-4F190BE2D93B}"/>
              </a:ext>
            </a:extLst>
          </p:cNvPr>
          <p:cNvSpPr txBox="1"/>
          <p:nvPr/>
        </p:nvSpPr>
        <p:spPr>
          <a:xfrm>
            <a:off x="6761446" y="5763608"/>
            <a:ext cx="2348787" cy="386773"/>
          </a:xfrm>
          <a:prstGeom prst="rect">
            <a:avLst/>
          </a:prstGeom>
          <a:noFill/>
        </p:spPr>
        <p:txBody>
          <a:bodyPr wrap="square" rtlCol="0">
            <a:spAutoFit/>
          </a:bodyPr>
          <a:lstStyle/>
          <a:p>
            <a:pPr>
              <a:lnSpc>
                <a:spcPct val="130000"/>
              </a:lnSpc>
            </a:pPr>
            <a:r>
              <a:rPr lang="en-GB" sz="1600" dirty="0">
                <a:latin typeface="Fira Sans Medium" panose="020B0603050000020004" pitchFamily="34" charset="0"/>
              </a:rPr>
              <a:t>T</a:t>
            </a:r>
            <a:r>
              <a:rPr lang="en-IN" sz="1600" dirty="0" err="1">
                <a:latin typeface="Fira Sans Medium" panose="020B0603050000020004" pitchFamily="34" charset="0"/>
              </a:rPr>
              <a:t>ime</a:t>
            </a:r>
            <a:r>
              <a:rPr lang="en-IN" sz="1600" dirty="0">
                <a:latin typeface="Fira Sans Medium" panose="020B0603050000020004" pitchFamily="34" charset="0"/>
              </a:rPr>
              <a:t> Series </a:t>
            </a:r>
            <a:endParaRPr lang="en-IN" dirty="0">
              <a:latin typeface="Fira Sans Medium" panose="020B0603050000020004" pitchFamily="34" charset="0"/>
            </a:endParaRP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560A116B-CEAA-4F52-BBCF-7ACCB506DD15}"/>
              </a:ext>
            </a:extLst>
          </p:cNvPr>
          <p:cNvSpPr txBox="1"/>
          <p:nvPr/>
        </p:nvSpPr>
        <p:spPr>
          <a:xfrm>
            <a:off x="5008057" y="67853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28" name="TextBox 27">
            <a:extLst>
              <a:ext uri="{FF2B5EF4-FFF2-40B4-BE49-F238E27FC236}">
                <a16:creationId xmlns:a16="http://schemas.microsoft.com/office/drawing/2014/main" id="{357E1C47-5F9B-4DEC-AB74-280817249E80}"/>
              </a:ext>
            </a:extLst>
          </p:cNvPr>
          <p:cNvSpPr txBox="1"/>
          <p:nvPr/>
        </p:nvSpPr>
        <p:spPr>
          <a:xfrm>
            <a:off x="5008057" y="130337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29" name="TextBox 28">
            <a:extLst>
              <a:ext uri="{FF2B5EF4-FFF2-40B4-BE49-F238E27FC236}">
                <a16:creationId xmlns:a16="http://schemas.microsoft.com/office/drawing/2014/main" id="{C69CE701-A04C-4B00-A98E-45155D83FCD6}"/>
              </a:ext>
            </a:extLst>
          </p:cNvPr>
          <p:cNvSpPr txBox="1"/>
          <p:nvPr/>
        </p:nvSpPr>
        <p:spPr>
          <a:xfrm>
            <a:off x="5008057" y="19265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39" name="TextBox 38">
            <a:extLst>
              <a:ext uri="{FF2B5EF4-FFF2-40B4-BE49-F238E27FC236}">
                <a16:creationId xmlns:a16="http://schemas.microsoft.com/office/drawing/2014/main" id="{83DF6690-26EA-40D7-A858-D4888A649056}"/>
              </a:ext>
            </a:extLst>
          </p:cNvPr>
          <p:cNvSpPr txBox="1"/>
          <p:nvPr/>
        </p:nvSpPr>
        <p:spPr>
          <a:xfrm>
            <a:off x="5008057" y="257999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43" name="TextBox 42">
            <a:extLst>
              <a:ext uri="{FF2B5EF4-FFF2-40B4-BE49-F238E27FC236}">
                <a16:creationId xmlns:a16="http://schemas.microsoft.com/office/drawing/2014/main" id="{C7991D8B-9248-4507-96C8-9632F6372F65}"/>
              </a:ext>
            </a:extLst>
          </p:cNvPr>
          <p:cNvSpPr txBox="1"/>
          <p:nvPr/>
        </p:nvSpPr>
        <p:spPr>
          <a:xfrm>
            <a:off x="5008057" y="322231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45" name="TextBox 44">
            <a:extLst>
              <a:ext uri="{FF2B5EF4-FFF2-40B4-BE49-F238E27FC236}">
                <a16:creationId xmlns:a16="http://schemas.microsoft.com/office/drawing/2014/main" id="{5FB414D4-51D6-47FB-B7F0-69A452F41C2C}"/>
              </a:ext>
            </a:extLst>
          </p:cNvPr>
          <p:cNvSpPr txBox="1"/>
          <p:nvPr/>
        </p:nvSpPr>
        <p:spPr>
          <a:xfrm>
            <a:off x="5008057" y="38529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sp>
        <p:nvSpPr>
          <p:cNvPr id="46" name="TextBox 45">
            <a:extLst>
              <a:ext uri="{FF2B5EF4-FFF2-40B4-BE49-F238E27FC236}">
                <a16:creationId xmlns:a16="http://schemas.microsoft.com/office/drawing/2014/main" id="{79A6B042-B334-4F4D-9C90-18B8C401E2FF}"/>
              </a:ext>
            </a:extLst>
          </p:cNvPr>
          <p:cNvSpPr txBox="1"/>
          <p:nvPr/>
        </p:nvSpPr>
        <p:spPr>
          <a:xfrm>
            <a:off x="5008057" y="4488261"/>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07</a:t>
            </a:r>
            <a:endParaRPr lang="en-IN" dirty="0">
              <a:latin typeface="Fira Sans Medium" panose="020B0603050000020004" pitchFamily="34" charset="0"/>
            </a:endParaRPr>
          </a:p>
        </p:txBody>
      </p:sp>
      <p:sp>
        <p:nvSpPr>
          <p:cNvPr id="50" name="TextBox 49">
            <a:extLst>
              <a:ext uri="{FF2B5EF4-FFF2-40B4-BE49-F238E27FC236}">
                <a16:creationId xmlns:a16="http://schemas.microsoft.com/office/drawing/2014/main" id="{343C3476-6A5D-481C-970C-E198648BD50A}"/>
              </a:ext>
            </a:extLst>
          </p:cNvPr>
          <p:cNvSpPr txBox="1"/>
          <p:nvPr/>
        </p:nvSpPr>
        <p:spPr>
          <a:xfrm>
            <a:off x="5008057" y="512352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08</a:t>
            </a:r>
            <a:endParaRPr lang="en-IN" dirty="0">
              <a:latin typeface="Fira Sans Medium" panose="020B0603050000020004" pitchFamily="34" charset="0"/>
            </a:endParaRPr>
          </a:p>
        </p:txBody>
      </p:sp>
      <p:sp>
        <p:nvSpPr>
          <p:cNvPr id="51" name="TextBox 50">
            <a:extLst>
              <a:ext uri="{FF2B5EF4-FFF2-40B4-BE49-F238E27FC236}">
                <a16:creationId xmlns:a16="http://schemas.microsoft.com/office/drawing/2014/main" id="{1F241C2B-092E-4EFF-9D90-C8A236300C34}"/>
              </a:ext>
            </a:extLst>
          </p:cNvPr>
          <p:cNvSpPr txBox="1"/>
          <p:nvPr/>
        </p:nvSpPr>
        <p:spPr>
          <a:xfrm>
            <a:off x="5008057" y="576360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09</a:t>
            </a:r>
            <a:endParaRPr lang="en-IN" dirty="0">
              <a:latin typeface="Fira Sans Medium" panose="020B0603050000020004" pitchFamily="34" charset="0"/>
            </a:endParaRPr>
          </a:p>
        </p:txBody>
      </p:sp>
    </p:spTree>
    <p:extLst>
      <p:ext uri="{BB962C8B-B14F-4D97-AF65-F5344CB8AC3E}">
        <p14:creationId xmlns:p14="http://schemas.microsoft.com/office/powerpoint/2010/main" val="13644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222270" y="153084"/>
            <a:ext cx="4249881" cy="646331"/>
          </a:xfrm>
          <a:prstGeom prst="rect">
            <a:avLst/>
          </a:prstGeom>
          <a:noFill/>
        </p:spPr>
        <p:txBody>
          <a:bodyPr wrap="none" rtlCol="0">
            <a:spAutoFit/>
          </a:bodyPr>
          <a:lstStyle/>
          <a:p>
            <a:r>
              <a:rPr lang="en-IN" sz="3600" dirty="0">
                <a:latin typeface="Fira Sans Medium" panose="020B0603050000020004" pitchFamily="34" charset="0"/>
              </a:rPr>
              <a:t>Customers Clusters</a:t>
            </a:r>
          </a:p>
        </p:txBody>
      </p:sp>
      <p:sp>
        <p:nvSpPr>
          <p:cNvPr id="14" name="TextBox 13">
            <a:extLst>
              <a:ext uri="{FF2B5EF4-FFF2-40B4-BE49-F238E27FC236}">
                <a16:creationId xmlns:a16="http://schemas.microsoft.com/office/drawing/2014/main" id="{8DF2C4B4-174C-454D-BF16-0A9827001BA6}"/>
              </a:ext>
            </a:extLst>
          </p:cNvPr>
          <p:cNvSpPr txBox="1"/>
          <p:nvPr/>
        </p:nvSpPr>
        <p:spPr>
          <a:xfrm>
            <a:off x="1174377" y="928878"/>
            <a:ext cx="3701010" cy="1751249"/>
          </a:xfrm>
          <a:prstGeom prst="rect">
            <a:avLst/>
          </a:prstGeom>
          <a:noFill/>
        </p:spPr>
        <p:txBody>
          <a:bodyPr wrap="square" rtlCol="0">
            <a:spAutoFit/>
          </a:bodyPr>
          <a:lstStyle/>
          <a:p>
            <a:pPr>
              <a:lnSpc>
                <a:spcPct val="130000"/>
              </a:lnSpc>
            </a:pPr>
            <a:r>
              <a:rPr lang="en-GB" sz="12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After performing Hierarchical clustering and K-Means clustering on customer data, K-Means clustering was chosen for it’s higher average silhouette score and cleaner segmentation. The distribution of the data in the columns chosen for clustering were studied and the clusters were identified accordingly.</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2" name="TextBox 21">
            <a:extLst>
              <a:ext uri="{FF2B5EF4-FFF2-40B4-BE49-F238E27FC236}">
                <a16:creationId xmlns:a16="http://schemas.microsoft.com/office/drawing/2014/main" id="{BFBED06D-4420-1D1D-3D13-6554C2517A1C}"/>
              </a:ext>
            </a:extLst>
          </p:cNvPr>
          <p:cNvSpPr txBox="1"/>
          <p:nvPr/>
        </p:nvSpPr>
        <p:spPr>
          <a:xfrm>
            <a:off x="3368488" y="3446040"/>
            <a:ext cx="6736976" cy="369332"/>
          </a:xfrm>
          <a:prstGeom prst="rect">
            <a:avLst/>
          </a:prstGeom>
          <a:noFill/>
        </p:spPr>
        <p:txBody>
          <a:bodyPr wrap="square">
            <a:spAutoFit/>
          </a:bodyPr>
          <a:lstStyle/>
          <a:p>
            <a:endParaRPr lang="en-IN" dirty="0"/>
          </a:p>
        </p:txBody>
      </p:sp>
      <p:pic>
        <p:nvPicPr>
          <p:cNvPr id="3074" name="Picture 2">
            <a:extLst>
              <a:ext uri="{FF2B5EF4-FFF2-40B4-BE49-F238E27FC236}">
                <a16:creationId xmlns:a16="http://schemas.microsoft.com/office/drawing/2014/main" id="{AA91F5F8-2725-30B2-6DD9-CFA558A87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418" y="3105150"/>
            <a:ext cx="4695825" cy="3276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800C614-6C64-79A6-1E1D-32564FD44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328" y="3024468"/>
            <a:ext cx="4695825" cy="3276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5C5D737-5E23-097E-0E55-D2D6B2687392}"/>
              </a:ext>
            </a:extLst>
          </p:cNvPr>
          <p:cNvSpPr txBox="1"/>
          <p:nvPr/>
        </p:nvSpPr>
        <p:spPr>
          <a:xfrm>
            <a:off x="6391835" y="803372"/>
            <a:ext cx="3701010" cy="1991314"/>
          </a:xfrm>
          <a:prstGeom prst="rect">
            <a:avLst/>
          </a:prstGeom>
          <a:noFill/>
        </p:spPr>
        <p:txBody>
          <a:bodyPr wrap="square" rtlCol="0">
            <a:spAutoFit/>
          </a:bodyPr>
          <a:lstStyle/>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1 </a:t>
            </a:r>
            <a:r>
              <a:rPr lang="en-GB" sz="12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loyal customers whose purchasing is more frequent and leave higher ratings in general.</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2  </a:t>
            </a:r>
            <a:r>
              <a:rPr lang="en-GB" sz="12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opportunistic buyer where the purchasing is not as frequent but when present with a lucrative buying opportunity or requirement do not miss the chance.</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0 </a:t>
            </a:r>
            <a:r>
              <a:rPr lang="en-GB" sz="12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infrequent buyer who</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4427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222270" y="153084"/>
            <a:ext cx="7473521" cy="646331"/>
          </a:xfrm>
          <a:prstGeom prst="rect">
            <a:avLst/>
          </a:prstGeom>
          <a:noFill/>
        </p:spPr>
        <p:txBody>
          <a:bodyPr wrap="none" rtlCol="0">
            <a:spAutoFit/>
          </a:bodyPr>
          <a:lstStyle/>
          <a:p>
            <a:r>
              <a:rPr lang="en-GB" sz="3600" dirty="0">
                <a:latin typeface="Fira Sans Medium" panose="020B0603050000020004" pitchFamily="34" charset="0"/>
              </a:rPr>
              <a:t>Business insights and suggestions</a:t>
            </a:r>
            <a:endParaRPr lang="en-IN" sz="3600" dirty="0">
              <a:latin typeface="Fira Sans Medium" panose="020B0603050000020004" pitchFamily="34" charset="0"/>
            </a:endParaRPr>
          </a:p>
        </p:txBody>
      </p:sp>
      <p:sp>
        <p:nvSpPr>
          <p:cNvPr id="14" name="TextBox 13">
            <a:extLst>
              <a:ext uri="{FF2B5EF4-FFF2-40B4-BE49-F238E27FC236}">
                <a16:creationId xmlns:a16="http://schemas.microsoft.com/office/drawing/2014/main" id="{8DF2C4B4-174C-454D-BF16-0A9827001BA6}"/>
              </a:ext>
            </a:extLst>
          </p:cNvPr>
          <p:cNvSpPr txBox="1"/>
          <p:nvPr/>
        </p:nvSpPr>
        <p:spPr>
          <a:xfrm>
            <a:off x="1757083" y="1260571"/>
            <a:ext cx="8866094" cy="2231380"/>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GB" sz="1200" b="0" i="0" dirty="0">
                <a:effectLst/>
                <a:latin typeface="Roboto" panose="02000000000000000000" pitchFamily="2" charset="0"/>
                <a:ea typeface="Roboto" panose="02000000000000000000" pitchFamily="2" charset="0"/>
                <a:cs typeface="Roboto" panose="02000000000000000000" pitchFamily="2" charset="0"/>
              </a:rPr>
              <a:t>There are large number of Infrequent Buyers who Amazon should try to convert into a repeat customer or a frequent buyer by incentivising them and seeing what products they usually prefer buying and suggest those products as well as researching(surveying) into why they don’t prefer buying the products they don’t buy on Amazon.</a:t>
            </a:r>
          </a:p>
          <a:p>
            <a:pPr marL="171450" indent="-171450">
              <a:lnSpc>
                <a:spcPct val="130000"/>
              </a:lnSpc>
              <a:buFont typeface="Arial" panose="020B0604020202020204" pitchFamily="34" charset="0"/>
              <a:buChar char="•"/>
            </a:pPr>
            <a:endParaRPr lang="en-GB" sz="1200" b="0" i="0" dirty="0">
              <a:effectLst/>
              <a:latin typeface="Roboto" panose="02000000000000000000" pitchFamily="2" charset="0"/>
              <a:ea typeface="Roboto" panose="02000000000000000000" pitchFamily="2" charset="0"/>
              <a:cs typeface="Roboto" panose="02000000000000000000" pitchFamily="2" charset="0"/>
            </a:endParaRPr>
          </a:p>
          <a:p>
            <a:pPr marL="171450" indent="-171450">
              <a:lnSpc>
                <a:spcPct val="130000"/>
              </a:lnSpc>
              <a:buFont typeface="Arial" panose="020B0604020202020204" pitchFamily="34" charset="0"/>
              <a:buChar char="•"/>
            </a:pPr>
            <a:r>
              <a:rPr lang="en-GB" sz="1200" b="0" i="0" dirty="0">
                <a:effectLst/>
                <a:latin typeface="Roboto" panose="02000000000000000000" pitchFamily="2" charset="0"/>
                <a:ea typeface="Roboto" panose="02000000000000000000" pitchFamily="2" charset="0"/>
                <a:cs typeface="Roboto" panose="02000000000000000000" pitchFamily="2" charset="0"/>
              </a:rPr>
              <a:t>Loyal Customers should be given a complimentary prime membership and a leader board for shopaholics must be created and weekly\monthly chart toppers must be rewarded.</a:t>
            </a:r>
          </a:p>
          <a:p>
            <a:pPr marL="171450" indent="-171450">
              <a:lnSpc>
                <a:spcPct val="130000"/>
              </a:lnSpc>
              <a:buFont typeface="Arial" panose="020B0604020202020204" pitchFamily="34" charset="0"/>
              <a:buChar char="•"/>
            </a:pPr>
            <a:endParaRPr lang="en-GB" sz="1200" b="0" i="0" dirty="0">
              <a:effectLst/>
              <a:latin typeface="Roboto" panose="02000000000000000000" pitchFamily="2" charset="0"/>
              <a:ea typeface="Roboto" panose="02000000000000000000" pitchFamily="2" charset="0"/>
              <a:cs typeface="Roboto" panose="02000000000000000000" pitchFamily="2" charset="0"/>
            </a:endParaRPr>
          </a:p>
          <a:p>
            <a:pPr marL="171450" indent="-171450">
              <a:lnSpc>
                <a:spcPct val="130000"/>
              </a:lnSpc>
              <a:buFont typeface="Arial" panose="020B0604020202020204" pitchFamily="34" charset="0"/>
              <a:buChar char="•"/>
            </a:pPr>
            <a:r>
              <a:rPr lang="en-GB" sz="1200" b="0" i="0" dirty="0">
                <a:effectLst/>
                <a:latin typeface="Roboto" panose="02000000000000000000" pitchFamily="2" charset="0"/>
                <a:ea typeface="Roboto" panose="02000000000000000000" pitchFamily="2" charset="0"/>
                <a:cs typeface="Roboto" panose="02000000000000000000" pitchFamily="2" charset="0"/>
              </a:rPr>
              <a:t>Opportunistic Buyers should have more discounts and offers come their way customised to a customer’s purchase history and searches to compel them to buy more on Amazon</a:t>
            </a:r>
            <a:endParaRPr lang="en-IN" sz="1200" dirty="0">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2" name="TextBox 21">
            <a:extLst>
              <a:ext uri="{FF2B5EF4-FFF2-40B4-BE49-F238E27FC236}">
                <a16:creationId xmlns:a16="http://schemas.microsoft.com/office/drawing/2014/main" id="{BFBED06D-4420-1D1D-3D13-6554C2517A1C}"/>
              </a:ext>
            </a:extLst>
          </p:cNvPr>
          <p:cNvSpPr txBox="1"/>
          <p:nvPr/>
        </p:nvSpPr>
        <p:spPr>
          <a:xfrm>
            <a:off x="3368488" y="3446040"/>
            <a:ext cx="6736976" cy="369332"/>
          </a:xfrm>
          <a:prstGeom prst="rect">
            <a:avLst/>
          </a:prstGeom>
          <a:noFill/>
        </p:spPr>
        <p:txBody>
          <a:bodyPr wrap="square">
            <a:spAutoFit/>
          </a:bodyPr>
          <a:lstStyle/>
          <a:p>
            <a:endParaRPr lang="en-IN" dirty="0"/>
          </a:p>
        </p:txBody>
      </p:sp>
      <p:sp>
        <p:nvSpPr>
          <p:cNvPr id="25" name="TextBox 24">
            <a:extLst>
              <a:ext uri="{FF2B5EF4-FFF2-40B4-BE49-F238E27FC236}">
                <a16:creationId xmlns:a16="http://schemas.microsoft.com/office/drawing/2014/main" id="{85C5D737-5E23-097E-0E55-D2D6B2687392}"/>
              </a:ext>
            </a:extLst>
          </p:cNvPr>
          <p:cNvSpPr txBox="1"/>
          <p:nvPr/>
        </p:nvSpPr>
        <p:spPr>
          <a:xfrm>
            <a:off x="4078941" y="4003772"/>
            <a:ext cx="4213412" cy="2231380"/>
          </a:xfrm>
          <a:prstGeom prst="rect">
            <a:avLst/>
          </a:prstGeom>
          <a:noFill/>
        </p:spPr>
        <p:txBody>
          <a:bodyPr wrap="square" rtlCol="0">
            <a:spAutoFit/>
          </a:bodyPr>
          <a:lstStyle/>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 |    Type of Customer        |   Label    |    Size      |</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 |    Infrequent Buyers       |    ( 0 )     |    7179     |</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 |    Loyal Customers          |    ( 1 )     |     382     |</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 |    Opportunistic Buyers   |    ( 2  )   |   3453     |</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0365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222270" y="153084"/>
            <a:ext cx="3892412" cy="646331"/>
          </a:xfrm>
          <a:prstGeom prst="rect">
            <a:avLst/>
          </a:prstGeom>
          <a:noFill/>
        </p:spPr>
        <p:txBody>
          <a:bodyPr wrap="none" rtlCol="0">
            <a:spAutoFit/>
          </a:bodyPr>
          <a:lstStyle/>
          <a:p>
            <a:r>
              <a:rPr lang="en-IN" sz="3600" dirty="0">
                <a:latin typeface="Fira Sans Medium" panose="020B0603050000020004" pitchFamily="34" charset="0"/>
              </a:rPr>
              <a:t>Products Clusters</a:t>
            </a:r>
          </a:p>
        </p:txBody>
      </p:sp>
      <p:sp>
        <p:nvSpPr>
          <p:cNvPr id="14" name="TextBox 13">
            <a:extLst>
              <a:ext uri="{FF2B5EF4-FFF2-40B4-BE49-F238E27FC236}">
                <a16:creationId xmlns:a16="http://schemas.microsoft.com/office/drawing/2014/main" id="{8DF2C4B4-174C-454D-BF16-0A9827001BA6}"/>
              </a:ext>
            </a:extLst>
          </p:cNvPr>
          <p:cNvSpPr txBox="1"/>
          <p:nvPr/>
        </p:nvSpPr>
        <p:spPr>
          <a:xfrm>
            <a:off x="1174377" y="928878"/>
            <a:ext cx="3701010" cy="1747658"/>
          </a:xfrm>
          <a:prstGeom prst="rect">
            <a:avLst/>
          </a:prstGeom>
          <a:noFill/>
        </p:spPr>
        <p:txBody>
          <a:bodyPr wrap="square" rtlCol="0">
            <a:spAutoFit/>
          </a:bodyPr>
          <a:lstStyle/>
          <a:p>
            <a:pPr>
              <a:lnSpc>
                <a:spcPct val="130000"/>
              </a:lnSpc>
            </a:pPr>
            <a:r>
              <a:rPr lang="en-GB" sz="14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We </a:t>
            </a:r>
            <a:r>
              <a:rPr lang="en-GB"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went with </a:t>
            </a:r>
            <a:r>
              <a:rPr lang="en-GB" sz="1400" b="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K-Means clustering as it has higher average silhouette score and cleaner segmentation. The distribution of the data in the columns chosen for clustering were studied and the clusters were identified accordingly.</a:t>
            </a:r>
            <a:endParaRPr lang="en-IN" sz="14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2" name="TextBox 21">
            <a:extLst>
              <a:ext uri="{FF2B5EF4-FFF2-40B4-BE49-F238E27FC236}">
                <a16:creationId xmlns:a16="http://schemas.microsoft.com/office/drawing/2014/main" id="{BFBED06D-4420-1D1D-3D13-6554C2517A1C}"/>
              </a:ext>
            </a:extLst>
          </p:cNvPr>
          <p:cNvSpPr txBox="1"/>
          <p:nvPr/>
        </p:nvSpPr>
        <p:spPr>
          <a:xfrm>
            <a:off x="3368488" y="3446040"/>
            <a:ext cx="6736976" cy="369332"/>
          </a:xfrm>
          <a:prstGeom prst="rect">
            <a:avLst/>
          </a:prstGeom>
          <a:noFill/>
        </p:spPr>
        <p:txBody>
          <a:bodyPr wrap="square">
            <a:spAutoFit/>
          </a:bodyPr>
          <a:lstStyle/>
          <a:p>
            <a:endParaRPr lang="en-IN" dirty="0"/>
          </a:p>
        </p:txBody>
      </p:sp>
      <p:sp>
        <p:nvSpPr>
          <p:cNvPr id="25" name="TextBox 24">
            <a:extLst>
              <a:ext uri="{FF2B5EF4-FFF2-40B4-BE49-F238E27FC236}">
                <a16:creationId xmlns:a16="http://schemas.microsoft.com/office/drawing/2014/main" id="{85C5D737-5E23-097E-0E55-D2D6B2687392}"/>
              </a:ext>
            </a:extLst>
          </p:cNvPr>
          <p:cNvSpPr txBox="1"/>
          <p:nvPr/>
        </p:nvSpPr>
        <p:spPr>
          <a:xfrm>
            <a:off x="6454588" y="2103254"/>
            <a:ext cx="3701010" cy="2231380"/>
          </a:xfrm>
          <a:prstGeom prst="rect">
            <a:avLst/>
          </a:prstGeom>
          <a:noFill/>
        </p:spPr>
        <p:txBody>
          <a:bodyPr wrap="square" rtlCol="0">
            <a:spAutoFit/>
          </a:bodyPr>
          <a:lstStyle/>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a:t>
            </a:r>
            <a:r>
              <a:rPr lang="en-GB" sz="120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0 was identified as products that have low price and sell in large volume</a:t>
            </a: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1 </a:t>
            </a:r>
            <a:r>
              <a:rPr lang="en-GB" sz="120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products that have high price and sell in low volume.</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2 </a:t>
            </a:r>
            <a:r>
              <a:rPr lang="en-GB" sz="120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products that are astronomically priced a sell in extremely low volume.</a:t>
            </a:r>
          </a:p>
          <a:p>
            <a:pPr>
              <a:lnSpc>
                <a:spcPct val="130000"/>
              </a:lnSpc>
            </a:pPr>
            <a:r>
              <a:rPr lang="en-GB" sz="1200" b="1"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Cluster 3 </a:t>
            </a:r>
            <a:r>
              <a:rPr lang="en-GB" sz="1200" i="0" dirty="0">
                <a:solidFill>
                  <a:schemeClr val="bg2">
                    <a:lumMod val="25000"/>
                  </a:schemeClr>
                </a:solidFill>
                <a:effectLst/>
                <a:latin typeface="Roboto" panose="02000000000000000000" pitchFamily="2" charset="0"/>
                <a:ea typeface="Roboto" panose="02000000000000000000" pitchFamily="2" charset="0"/>
                <a:cs typeface="Roboto" panose="02000000000000000000" pitchFamily="2" charset="0"/>
              </a:rPr>
              <a:t>was identified as products that have an average price and sell in average quantities.</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1026" name="Picture 2">
            <a:extLst>
              <a:ext uri="{FF2B5EF4-FFF2-40B4-BE49-F238E27FC236}">
                <a16:creationId xmlns:a16="http://schemas.microsoft.com/office/drawing/2014/main" id="{1D91F6C9-1399-BD1E-3562-583445B3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3027829"/>
            <a:ext cx="474345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32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222270" y="153084"/>
            <a:ext cx="7473521" cy="646331"/>
          </a:xfrm>
          <a:prstGeom prst="rect">
            <a:avLst/>
          </a:prstGeom>
          <a:noFill/>
        </p:spPr>
        <p:txBody>
          <a:bodyPr wrap="none" rtlCol="0">
            <a:spAutoFit/>
          </a:bodyPr>
          <a:lstStyle/>
          <a:p>
            <a:r>
              <a:rPr lang="en-GB" sz="3600" dirty="0">
                <a:latin typeface="Fira Sans Medium" panose="020B0603050000020004" pitchFamily="34" charset="0"/>
              </a:rPr>
              <a:t>Business insights and suggestions</a:t>
            </a:r>
            <a:endParaRPr lang="en-IN" sz="3600" dirty="0">
              <a:latin typeface="Fira Sans Medium" panose="020B0603050000020004" pitchFamily="34" charset="0"/>
            </a:endParaRPr>
          </a:p>
        </p:txBody>
      </p:sp>
      <p:sp>
        <p:nvSpPr>
          <p:cNvPr id="14" name="TextBox 13">
            <a:extLst>
              <a:ext uri="{FF2B5EF4-FFF2-40B4-BE49-F238E27FC236}">
                <a16:creationId xmlns:a16="http://schemas.microsoft.com/office/drawing/2014/main" id="{8DF2C4B4-174C-454D-BF16-0A9827001BA6}"/>
              </a:ext>
            </a:extLst>
          </p:cNvPr>
          <p:cNvSpPr txBox="1"/>
          <p:nvPr/>
        </p:nvSpPr>
        <p:spPr>
          <a:xfrm>
            <a:off x="1757083" y="1260571"/>
            <a:ext cx="8866094" cy="1747658"/>
          </a:xfrm>
          <a:prstGeom prst="rect">
            <a:avLst/>
          </a:prstGeom>
          <a:noFill/>
        </p:spPr>
        <p:txBody>
          <a:bodyPr wrap="square" rtlCol="0">
            <a:spAutoFit/>
          </a:bodyPr>
          <a:lstStyle/>
          <a:p>
            <a:pPr marL="171450" indent="-171450">
              <a:lnSpc>
                <a:spcPct val="130000"/>
              </a:lnSpc>
              <a:buFont typeface="Arial" panose="020B0604020202020204" pitchFamily="34" charset="0"/>
              <a:buChar char="•"/>
            </a:pPr>
            <a:r>
              <a:rPr lang="en-GB" sz="1400" dirty="0">
                <a:latin typeface="Roboto" panose="02000000000000000000" pitchFamily="2" charset="0"/>
                <a:ea typeface="Roboto" panose="02000000000000000000" pitchFamily="2" charset="0"/>
                <a:cs typeface="Roboto" panose="02000000000000000000" pitchFamily="2" charset="0"/>
              </a:rPr>
              <a:t>Amazon should share this insight to sellers so that they can adjust their price and discount strategy by comparing the product to a similar product in the same cluster as well as a different cluster.</a:t>
            </a:r>
          </a:p>
          <a:p>
            <a:pPr marL="171450" indent="-171450">
              <a:lnSpc>
                <a:spcPct val="130000"/>
              </a:lnSpc>
              <a:buFont typeface="Arial" panose="020B0604020202020204" pitchFamily="34" charset="0"/>
              <a:buChar char="•"/>
            </a:pPr>
            <a:r>
              <a:rPr lang="en-GB" sz="1400" dirty="0">
                <a:latin typeface="Roboto" panose="02000000000000000000" pitchFamily="2" charset="0"/>
                <a:ea typeface="Roboto" panose="02000000000000000000" pitchFamily="2" charset="0"/>
                <a:cs typeface="Roboto" panose="02000000000000000000" pitchFamily="2" charset="0"/>
              </a:rPr>
              <a:t>This data should be used to create a ranking system to display a similar product a user is searching for from each cluster as well as the same cluster which has high ratings and sales and also show the item that belongs to the mode of the cluster of the user’s as well as a similar product buyer’s previous purchases on top to convert the search into a potential purchase.</a:t>
            </a:r>
          </a:p>
        </p:txBody>
      </p:sp>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22" name="TextBox 21">
            <a:extLst>
              <a:ext uri="{FF2B5EF4-FFF2-40B4-BE49-F238E27FC236}">
                <a16:creationId xmlns:a16="http://schemas.microsoft.com/office/drawing/2014/main" id="{BFBED06D-4420-1D1D-3D13-6554C2517A1C}"/>
              </a:ext>
            </a:extLst>
          </p:cNvPr>
          <p:cNvSpPr txBox="1"/>
          <p:nvPr/>
        </p:nvSpPr>
        <p:spPr>
          <a:xfrm>
            <a:off x="3368488" y="3446040"/>
            <a:ext cx="6736976" cy="369332"/>
          </a:xfrm>
          <a:prstGeom prst="rect">
            <a:avLst/>
          </a:prstGeom>
          <a:noFill/>
        </p:spPr>
        <p:txBody>
          <a:bodyPr wrap="square">
            <a:spAutoFit/>
          </a:bodyPr>
          <a:lstStyle/>
          <a:p>
            <a:endParaRPr lang="en-IN" dirty="0"/>
          </a:p>
        </p:txBody>
      </p:sp>
      <p:sp>
        <p:nvSpPr>
          <p:cNvPr id="25" name="TextBox 24">
            <a:extLst>
              <a:ext uri="{FF2B5EF4-FFF2-40B4-BE49-F238E27FC236}">
                <a16:creationId xmlns:a16="http://schemas.microsoft.com/office/drawing/2014/main" id="{85C5D737-5E23-097E-0E55-D2D6B2687392}"/>
              </a:ext>
            </a:extLst>
          </p:cNvPr>
          <p:cNvSpPr txBox="1"/>
          <p:nvPr/>
        </p:nvSpPr>
        <p:spPr>
          <a:xfrm>
            <a:off x="3514164" y="3227294"/>
            <a:ext cx="5163671" cy="2951577"/>
          </a:xfrm>
          <a:prstGeom prst="rect">
            <a:avLst/>
          </a:prstGeom>
          <a:noFill/>
        </p:spPr>
        <p:txBody>
          <a:bodyPr wrap="square" lIns="91440" tIns="45720" rIns="91440" bIns="45720" rtlCol="0" anchor="t">
            <a:spAutoFit/>
          </a:bodyPr>
          <a:lstStyle/>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r>
              <a:rPr lang="en-IN" sz="1200" dirty="0">
                <a:solidFill>
                  <a:schemeClr val="bg2">
                    <a:lumMod val="25000"/>
                  </a:schemeClr>
                </a:solidFill>
                <a:latin typeface="Roboto"/>
                <a:ea typeface="Roboto"/>
                <a:cs typeface="Roboto"/>
              </a:rPr>
              <a:t> |    Product Cluster Name                         |   Label    |    Size     |</a:t>
            </a:r>
          </a:p>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r>
              <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 |    Low price, high volume                        |   (  3  )    |    4561    |</a:t>
            </a:r>
          </a:p>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r>
              <a:rPr lang="en-IN" sz="1200" dirty="0">
                <a:solidFill>
                  <a:schemeClr val="bg2">
                    <a:lumMod val="25000"/>
                  </a:schemeClr>
                </a:solidFill>
                <a:latin typeface="Roboto"/>
                <a:ea typeface="Roboto"/>
                <a:cs typeface="Roboto"/>
              </a:rPr>
              <a:t> |    High price, low volume                         |   (  2  )   |       53      |</a:t>
            </a:r>
          </a:p>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r>
              <a:rPr lang="en-IN" sz="1200" dirty="0">
                <a:solidFill>
                  <a:schemeClr val="bg2">
                    <a:lumMod val="25000"/>
                  </a:schemeClr>
                </a:solidFill>
                <a:latin typeface="Roboto"/>
                <a:ea typeface="Roboto"/>
                <a:cs typeface="Roboto"/>
              </a:rPr>
              <a:t> |    Astronomical price, very low volume    |   (  1  )   |        4     |</a:t>
            </a:r>
          </a:p>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r>
              <a:rPr lang="en-IN" sz="1200" dirty="0">
                <a:solidFill>
                  <a:schemeClr val="bg2">
                    <a:lumMod val="25000"/>
                  </a:schemeClr>
                </a:solidFill>
                <a:latin typeface="Roboto"/>
                <a:ea typeface="Roboto"/>
                <a:cs typeface="Roboto"/>
              </a:rPr>
              <a:t> |    Average Price, Average volume             |   (  0  )  |      187    |</a:t>
            </a:r>
          </a:p>
          <a:p>
            <a:pPr>
              <a:lnSpc>
                <a:spcPct val="130000"/>
              </a:lnSpc>
            </a:pPr>
            <a:r>
              <a:rPr lang="en-IN" sz="1200" dirty="0">
                <a:solidFill>
                  <a:schemeClr val="bg2">
                    <a:lumMod val="25000"/>
                  </a:schemeClr>
                </a:solidFill>
                <a:latin typeface="Roboto"/>
                <a:ea typeface="Roboto"/>
                <a:cs typeface="Roboto"/>
              </a:rPr>
              <a:t>++++++++++++++++++++++++++++++++++++++++++++++++</a:t>
            </a: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a:p>
            <a:pPr>
              <a:lnSpc>
                <a:spcPct val="130000"/>
              </a:lnSpc>
            </a:pPr>
            <a:endParaRPr lang="en-IN" sz="12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0232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4403770" cy="646331"/>
          </a:xfrm>
          <a:prstGeom prst="rect">
            <a:avLst/>
          </a:prstGeom>
          <a:noFill/>
        </p:spPr>
        <p:txBody>
          <a:bodyPr wrap="none" rtlCol="0">
            <a:spAutoFit/>
          </a:bodyPr>
          <a:lstStyle/>
          <a:p>
            <a:r>
              <a:rPr lang="en-IN" sz="3600" dirty="0">
                <a:latin typeface="Fira Sans Medium" panose="020B0603050000020004" pitchFamily="34" charset="0"/>
              </a:rPr>
              <a:t>Time series analysis</a:t>
            </a:r>
          </a:p>
        </p:txBody>
      </p:sp>
      <p:sp>
        <p:nvSpPr>
          <p:cNvPr id="3" name="TextBox 2">
            <a:extLst>
              <a:ext uri="{FF2B5EF4-FFF2-40B4-BE49-F238E27FC236}">
                <a16:creationId xmlns:a16="http://schemas.microsoft.com/office/drawing/2014/main" id="{371E2290-3E20-3844-1F4C-16A8B7733157}"/>
              </a:ext>
            </a:extLst>
          </p:cNvPr>
          <p:cNvSpPr txBox="1"/>
          <p:nvPr/>
        </p:nvSpPr>
        <p:spPr>
          <a:xfrm>
            <a:off x="1471407" y="1044644"/>
            <a:ext cx="7470140" cy="5632311"/>
          </a:xfrm>
          <a:prstGeom prst="rect">
            <a:avLst/>
          </a:prstGeom>
          <a:noFill/>
        </p:spPr>
        <p:txBody>
          <a:bodyPr wrap="square">
            <a:spAutoFit/>
          </a:bodyPr>
          <a:lstStyle/>
          <a:p>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Time series analysis was done on the number of reviews that were written based on the sentiments mentioned below</a:t>
            </a:r>
          </a:p>
          <a:p>
            <a:pPr marL="342900" indent="-34290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Positive</a:t>
            </a:r>
          </a:p>
          <a:p>
            <a:pPr marL="342900" indent="-34290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Negative</a:t>
            </a:r>
          </a:p>
          <a:p>
            <a:pPr marL="342900" indent="-34290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Neutral</a:t>
            </a:r>
          </a:p>
          <a:p>
            <a:pPr marL="342900" indent="-342900">
              <a:buFont typeface="Arial" panose="020B0604020202020204" pitchFamily="34" charset="0"/>
              <a:buChar char="•"/>
            </a:pPr>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All Reviews </a:t>
            </a:r>
          </a:p>
          <a:p>
            <a:endPar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r>
              <a:rPr lang="en-GB" sz="24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Time series analysis was first performed on data that was resampled by day but since the data was large and the trend and seasonality was not discernible, it was decided that monthly resampling would give better results and reduce the number of data points while giving a good view of the data on a macro scale for such a large span of data.</a:t>
            </a:r>
            <a:endParaRPr lang="en-GB" sz="24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47183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658813" y="486410"/>
            <a:ext cx="5729454" cy="646331"/>
          </a:xfrm>
          <a:prstGeom prst="rect">
            <a:avLst/>
          </a:prstGeom>
          <a:noFill/>
        </p:spPr>
        <p:txBody>
          <a:bodyPr wrap="none" rtlCol="0">
            <a:spAutoFit/>
          </a:bodyPr>
          <a:lstStyle/>
          <a:p>
            <a:r>
              <a:rPr lang="en-GB" sz="3600" dirty="0">
                <a:latin typeface="Fira Sans Medium" panose="020B0603050000020004" pitchFamily="34" charset="0"/>
              </a:rPr>
              <a:t>Daily Data Decomposition </a:t>
            </a:r>
          </a:p>
        </p:txBody>
      </p:sp>
      <p:cxnSp>
        <p:nvCxnSpPr>
          <p:cNvPr id="5" name="Straight Connector 4">
            <a:extLst>
              <a:ext uri="{FF2B5EF4-FFF2-40B4-BE49-F238E27FC236}">
                <a16:creationId xmlns:a16="http://schemas.microsoft.com/office/drawing/2014/main" id="{A5AA57EA-6004-4AFD-AE43-376E12691068}"/>
              </a:ext>
            </a:extLst>
          </p:cNvPr>
          <p:cNvCxnSpPr>
            <a:cxnSpLocks/>
          </p:cNvCxnSpPr>
          <p:nvPr/>
        </p:nvCxnSpPr>
        <p:spPr>
          <a:xfrm>
            <a:off x="1335741" y="6381750"/>
            <a:ext cx="9153725"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76A381F-2E0C-4292-82B2-0F435B3B447B}"/>
              </a:ext>
            </a:extLst>
          </p:cNvPr>
          <p:cNvSpPr/>
          <p:nvPr/>
        </p:nvSpPr>
        <p:spPr>
          <a:xfrm>
            <a:off x="1307260"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5AB674BC-132A-4274-AE9C-FE7482BE1DFA}"/>
              </a:ext>
            </a:extLst>
          </p:cNvPr>
          <p:cNvSpPr/>
          <p:nvPr/>
        </p:nvSpPr>
        <p:spPr>
          <a:xfrm>
            <a:off x="3778920" y="6287392"/>
            <a:ext cx="188716" cy="1887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D1F63F75-C806-4E91-B2EC-8E5951830A64}"/>
              </a:ext>
            </a:extLst>
          </p:cNvPr>
          <p:cNvSpPr/>
          <p:nvPr/>
        </p:nvSpPr>
        <p:spPr>
          <a:xfrm>
            <a:off x="7047870"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14046220-6E0F-4BB3-86D2-4844DFECB7AF}"/>
              </a:ext>
            </a:extLst>
          </p:cNvPr>
          <p:cNvSpPr/>
          <p:nvPr/>
        </p:nvSpPr>
        <p:spPr>
          <a:xfrm>
            <a:off x="9695089"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7162E129-436B-4E70-BB18-F9F602A62A63}"/>
              </a:ext>
            </a:extLst>
          </p:cNvPr>
          <p:cNvSpPr txBox="1"/>
          <p:nvPr/>
        </p:nvSpPr>
        <p:spPr>
          <a:xfrm>
            <a:off x="6924985" y="3950369"/>
            <a:ext cx="1971188" cy="100110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Lorem ipsum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dolor</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situ amet, consectetur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adipiscing</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 elit,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sed</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do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eiusmod</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forin</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tempor</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magna aliqua. Ut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enim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minim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veniam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en-IN"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3" name="TextBox 42">
            <a:extLst>
              <a:ext uri="{FF2B5EF4-FFF2-40B4-BE49-F238E27FC236}">
                <a16:creationId xmlns:a16="http://schemas.microsoft.com/office/drawing/2014/main" id="{DA1E3D46-4A05-46AF-B4AC-A302B66F0543}"/>
              </a:ext>
            </a:extLst>
          </p:cNvPr>
          <p:cNvSpPr txBox="1"/>
          <p:nvPr/>
        </p:nvSpPr>
        <p:spPr>
          <a:xfrm>
            <a:off x="3668348" y="3574972"/>
            <a:ext cx="2218102" cy="1182824"/>
          </a:xfrm>
          <a:prstGeom prst="rect">
            <a:avLst/>
          </a:prstGeom>
          <a:noFill/>
        </p:spPr>
        <p:txBody>
          <a:bodyPr wrap="square" rtlCol="0">
            <a:spAutoFit/>
          </a:bodyPr>
          <a:lstStyle/>
          <a:p>
            <a:pPr>
              <a:lnSpc>
                <a:spcPct val="120000"/>
              </a:lnSpc>
            </a:pP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Lorem ipsum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dolor</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situ amet, consectetur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adipiscing</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 elit,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sed</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do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eiusmod</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forin</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tempor</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magna aliqua. Ut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enim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minim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veniam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43581D9E-FF55-47B4-B38A-373B79F13522}"/>
              </a:ext>
            </a:extLst>
          </p:cNvPr>
          <p:cNvSpPr txBox="1"/>
          <p:nvPr/>
        </p:nvSpPr>
        <p:spPr>
          <a:xfrm>
            <a:off x="1086509" y="6381750"/>
            <a:ext cx="618459" cy="348622"/>
          </a:xfrm>
          <a:prstGeom prst="rect">
            <a:avLst/>
          </a:prstGeom>
          <a:noFill/>
        </p:spPr>
        <p:txBody>
          <a:bodyPr wrap="square" rtlCol="0">
            <a:spAutoFit/>
          </a:bodyPr>
          <a:lstStyle/>
          <a:p>
            <a:pPr algn="ctr">
              <a:lnSpc>
                <a:spcPct val="130000"/>
              </a:lnSpc>
            </a:pPr>
            <a:r>
              <a:rPr lang="en-GB"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a:t>
            </a: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004</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6" name="TextBox 45">
            <a:extLst>
              <a:ext uri="{FF2B5EF4-FFF2-40B4-BE49-F238E27FC236}">
                <a16:creationId xmlns:a16="http://schemas.microsoft.com/office/drawing/2014/main" id="{2C68ACD5-1CDF-41BD-8436-1BA6A63E4801}"/>
              </a:ext>
            </a:extLst>
          </p:cNvPr>
          <p:cNvSpPr txBox="1"/>
          <p:nvPr/>
        </p:nvSpPr>
        <p:spPr>
          <a:xfrm>
            <a:off x="3564047"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2007</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7" name="TextBox 46">
            <a:extLst>
              <a:ext uri="{FF2B5EF4-FFF2-40B4-BE49-F238E27FC236}">
                <a16:creationId xmlns:a16="http://schemas.microsoft.com/office/drawing/2014/main" id="{0EF423BA-A537-41A3-930D-44ADB1B42D26}"/>
              </a:ext>
            </a:extLst>
          </p:cNvPr>
          <p:cNvSpPr txBox="1"/>
          <p:nvPr/>
        </p:nvSpPr>
        <p:spPr>
          <a:xfrm>
            <a:off x="6861444"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2013</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8" name="TextBox 47">
            <a:extLst>
              <a:ext uri="{FF2B5EF4-FFF2-40B4-BE49-F238E27FC236}">
                <a16:creationId xmlns:a16="http://schemas.microsoft.com/office/drawing/2014/main" id="{4FA4C1F0-095B-424A-AE46-0E97D18BC4D7}"/>
              </a:ext>
            </a:extLst>
          </p:cNvPr>
          <p:cNvSpPr txBox="1"/>
          <p:nvPr/>
        </p:nvSpPr>
        <p:spPr>
          <a:xfrm>
            <a:off x="9502688"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2018</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785611"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634574"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668348" y="3190857"/>
            <a:ext cx="2218102" cy="330540"/>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5124" name="Picture 4">
            <a:extLst>
              <a:ext uri="{FF2B5EF4-FFF2-40B4-BE49-F238E27FC236}">
                <a16:creationId xmlns:a16="http://schemas.microsoft.com/office/drawing/2014/main" id="{9D2B28E1-4788-7AE7-5836-CFF35B77B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658" y="1479176"/>
            <a:ext cx="9367184" cy="443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658813" y="486410"/>
            <a:ext cx="6386685" cy="646331"/>
          </a:xfrm>
          <a:prstGeom prst="rect">
            <a:avLst/>
          </a:prstGeom>
          <a:noFill/>
        </p:spPr>
        <p:txBody>
          <a:bodyPr wrap="none" rtlCol="0">
            <a:spAutoFit/>
          </a:bodyPr>
          <a:lstStyle/>
          <a:p>
            <a:r>
              <a:rPr lang="en-GB" sz="3600" dirty="0">
                <a:latin typeface="Fira Sans Medium" panose="020B0603050000020004" pitchFamily="34" charset="0"/>
              </a:rPr>
              <a:t>Monthly Data Decomposition </a:t>
            </a:r>
          </a:p>
        </p:txBody>
      </p:sp>
      <p:cxnSp>
        <p:nvCxnSpPr>
          <p:cNvPr id="5" name="Straight Connector 4">
            <a:extLst>
              <a:ext uri="{FF2B5EF4-FFF2-40B4-BE49-F238E27FC236}">
                <a16:creationId xmlns:a16="http://schemas.microsoft.com/office/drawing/2014/main" id="{A5AA57EA-6004-4AFD-AE43-376E12691068}"/>
              </a:ext>
            </a:extLst>
          </p:cNvPr>
          <p:cNvCxnSpPr>
            <a:cxnSpLocks/>
          </p:cNvCxnSpPr>
          <p:nvPr/>
        </p:nvCxnSpPr>
        <p:spPr>
          <a:xfrm>
            <a:off x="1335741" y="6381750"/>
            <a:ext cx="9153725"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76A381F-2E0C-4292-82B2-0F435B3B447B}"/>
              </a:ext>
            </a:extLst>
          </p:cNvPr>
          <p:cNvSpPr/>
          <p:nvPr/>
        </p:nvSpPr>
        <p:spPr>
          <a:xfrm>
            <a:off x="1307260"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5AB674BC-132A-4274-AE9C-FE7482BE1DFA}"/>
              </a:ext>
            </a:extLst>
          </p:cNvPr>
          <p:cNvSpPr/>
          <p:nvPr/>
        </p:nvSpPr>
        <p:spPr>
          <a:xfrm>
            <a:off x="3778920" y="6287392"/>
            <a:ext cx="188716" cy="18871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D1F63F75-C806-4E91-B2EC-8E5951830A64}"/>
              </a:ext>
            </a:extLst>
          </p:cNvPr>
          <p:cNvSpPr/>
          <p:nvPr/>
        </p:nvSpPr>
        <p:spPr>
          <a:xfrm>
            <a:off x="7047870"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14046220-6E0F-4BB3-86D2-4844DFECB7AF}"/>
              </a:ext>
            </a:extLst>
          </p:cNvPr>
          <p:cNvSpPr/>
          <p:nvPr/>
        </p:nvSpPr>
        <p:spPr>
          <a:xfrm>
            <a:off x="10206077" y="630376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7162E129-436B-4E70-BB18-F9F602A62A63}"/>
              </a:ext>
            </a:extLst>
          </p:cNvPr>
          <p:cNvSpPr txBox="1"/>
          <p:nvPr/>
        </p:nvSpPr>
        <p:spPr>
          <a:xfrm>
            <a:off x="6924985" y="3950369"/>
            <a:ext cx="1971188" cy="1001108"/>
          </a:xfrm>
          <a:prstGeom prst="rect">
            <a:avLst/>
          </a:prstGeom>
          <a:noFill/>
        </p:spPr>
        <p:txBody>
          <a:bodyPr wrap="square" rtlCol="0">
            <a:spAutoFit/>
          </a:bodyPr>
          <a:lstStyle/>
          <a:p>
            <a:pPr>
              <a:lnSpc>
                <a:spcPct val="120000"/>
              </a:lnSpc>
            </a:pP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Lorem ipsum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dolor</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situ amet, consectetur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adipiscing</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 elit,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sed</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do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eiusmod</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forin</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tempor</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magna aliqua. Ut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enim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minim </a:t>
            </a:r>
            <a:r>
              <a:rPr lang="en-IN" sz="10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veniam</a:t>
            </a:r>
            <a:r>
              <a:rPr lang="en-IN" sz="10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en-IN"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3" name="TextBox 42">
            <a:extLst>
              <a:ext uri="{FF2B5EF4-FFF2-40B4-BE49-F238E27FC236}">
                <a16:creationId xmlns:a16="http://schemas.microsoft.com/office/drawing/2014/main" id="{DA1E3D46-4A05-46AF-B4AC-A302B66F0543}"/>
              </a:ext>
            </a:extLst>
          </p:cNvPr>
          <p:cNvSpPr txBox="1"/>
          <p:nvPr/>
        </p:nvSpPr>
        <p:spPr>
          <a:xfrm>
            <a:off x="3668348" y="3574972"/>
            <a:ext cx="2218102" cy="1182824"/>
          </a:xfrm>
          <a:prstGeom prst="rect">
            <a:avLst/>
          </a:prstGeom>
          <a:noFill/>
        </p:spPr>
        <p:txBody>
          <a:bodyPr wrap="square" rtlCol="0">
            <a:spAutoFit/>
          </a:bodyPr>
          <a:lstStyle/>
          <a:p>
            <a:pPr>
              <a:lnSpc>
                <a:spcPct val="120000"/>
              </a:lnSpc>
            </a:pP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Lorem ipsum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dolor</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situ amet, consectetur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adipiscing</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 elit,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sed</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do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eiusmod</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forin</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tempor</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magna aliqua. Ut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enim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adim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minim </a:t>
            </a:r>
            <a:r>
              <a:rPr lang="en-IN" sz="12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veniam</a:t>
            </a:r>
            <a:r>
              <a:rPr lang="en-IN" sz="12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a:t>
            </a:r>
            <a:endParaRPr lang="en-I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43581D9E-FF55-47B4-B38A-373B79F13522}"/>
              </a:ext>
            </a:extLst>
          </p:cNvPr>
          <p:cNvSpPr txBox="1"/>
          <p:nvPr/>
        </p:nvSpPr>
        <p:spPr>
          <a:xfrm>
            <a:off x="1086509" y="6381750"/>
            <a:ext cx="618459" cy="348622"/>
          </a:xfrm>
          <a:prstGeom prst="rect">
            <a:avLst/>
          </a:prstGeom>
          <a:noFill/>
        </p:spPr>
        <p:txBody>
          <a:bodyPr wrap="square" rtlCol="0">
            <a:spAutoFit/>
          </a:bodyPr>
          <a:lstStyle/>
          <a:p>
            <a:pPr algn="ctr">
              <a:lnSpc>
                <a:spcPct val="130000"/>
              </a:lnSpc>
            </a:pPr>
            <a:r>
              <a:rPr lang="en-GB"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a:t>
            </a: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004</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6" name="TextBox 45">
            <a:extLst>
              <a:ext uri="{FF2B5EF4-FFF2-40B4-BE49-F238E27FC236}">
                <a16:creationId xmlns:a16="http://schemas.microsoft.com/office/drawing/2014/main" id="{2C68ACD5-1CDF-41BD-8436-1BA6A63E4801}"/>
              </a:ext>
            </a:extLst>
          </p:cNvPr>
          <p:cNvSpPr txBox="1"/>
          <p:nvPr/>
        </p:nvSpPr>
        <p:spPr>
          <a:xfrm>
            <a:off x="3564047"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2007</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7" name="TextBox 46">
            <a:extLst>
              <a:ext uri="{FF2B5EF4-FFF2-40B4-BE49-F238E27FC236}">
                <a16:creationId xmlns:a16="http://schemas.microsoft.com/office/drawing/2014/main" id="{0EF423BA-A537-41A3-930D-44ADB1B42D26}"/>
              </a:ext>
            </a:extLst>
          </p:cNvPr>
          <p:cNvSpPr txBox="1"/>
          <p:nvPr/>
        </p:nvSpPr>
        <p:spPr>
          <a:xfrm>
            <a:off x="6825586"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2013</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48" name="TextBox 47">
            <a:extLst>
              <a:ext uri="{FF2B5EF4-FFF2-40B4-BE49-F238E27FC236}">
                <a16:creationId xmlns:a16="http://schemas.microsoft.com/office/drawing/2014/main" id="{4FA4C1F0-095B-424A-AE46-0E97D18BC4D7}"/>
              </a:ext>
            </a:extLst>
          </p:cNvPr>
          <p:cNvSpPr txBox="1"/>
          <p:nvPr/>
        </p:nvSpPr>
        <p:spPr>
          <a:xfrm>
            <a:off x="10004712" y="6381750"/>
            <a:ext cx="618459" cy="348622"/>
          </a:xfrm>
          <a:prstGeom prst="rect">
            <a:avLst/>
          </a:prstGeom>
          <a:noFill/>
        </p:spPr>
        <p:txBody>
          <a:bodyPr wrap="square" rtlCol="0">
            <a:spAutoFit/>
          </a:bodyPr>
          <a:lstStyle/>
          <a:p>
            <a:pPr algn="ctr">
              <a:lnSpc>
                <a:spcPct val="130000"/>
              </a:lnSpc>
            </a:pPr>
            <a:r>
              <a:rPr lang="en-IN" sz="1400" dirty="0">
                <a:solidFill>
                  <a:srgbClr val="000000"/>
                </a:solidFill>
                <a:latin typeface="Fira Sans Medium" panose="020B0603050000020004" pitchFamily="34" charset="0"/>
                <a:ea typeface="Roboto" panose="02000000000000000000" pitchFamily="2" charset="0"/>
                <a:cs typeface="Roboto" panose="02000000000000000000" pitchFamily="2" charset="0"/>
              </a:rPr>
              <a:t>2018</a:t>
            </a:r>
            <a:endParaRPr lang="en-IN" sz="1400" dirty="0">
              <a:latin typeface="Fira Sans Medium" panose="020B0603050000020004" pitchFamily="34" charset="0"/>
              <a:ea typeface="Roboto" panose="02000000000000000000" pitchFamily="2" charset="0"/>
              <a:cs typeface="Roboto" panose="02000000000000000000" pitchFamily="2" charset="0"/>
            </a:endParaRPr>
          </a:p>
        </p:txBody>
      </p:sp>
      <p:sp>
        <p:nvSpPr>
          <p:cNvPr id="25" name="TextBox 24">
            <a:extLst>
              <a:ext uri="{FF2B5EF4-FFF2-40B4-BE49-F238E27FC236}">
                <a16:creationId xmlns:a16="http://schemas.microsoft.com/office/drawing/2014/main" id="{5FBCFC5F-47CE-4239-853A-F74E1E3444AF}"/>
              </a:ext>
            </a:extLst>
          </p:cNvPr>
          <p:cNvSpPr txBox="1"/>
          <p:nvPr/>
        </p:nvSpPr>
        <p:spPr>
          <a:xfrm>
            <a:off x="785611"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80990F24-8FDD-4B2C-8949-46609F120CA9}"/>
              </a:ext>
            </a:extLst>
          </p:cNvPr>
          <p:cNvSpPr txBox="1"/>
          <p:nvPr/>
        </p:nvSpPr>
        <p:spPr>
          <a:xfrm>
            <a:off x="9634574"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8" name="TextBox 37">
            <a:extLst>
              <a:ext uri="{FF2B5EF4-FFF2-40B4-BE49-F238E27FC236}">
                <a16:creationId xmlns:a16="http://schemas.microsoft.com/office/drawing/2014/main" id="{8F0F4E60-124D-49CD-9682-C813883ABC43}"/>
              </a:ext>
            </a:extLst>
          </p:cNvPr>
          <p:cNvSpPr txBox="1"/>
          <p:nvPr/>
        </p:nvSpPr>
        <p:spPr>
          <a:xfrm>
            <a:off x="3668348" y="3190857"/>
            <a:ext cx="2218102" cy="330540"/>
          </a:xfrm>
          <a:prstGeom prst="rect">
            <a:avLst/>
          </a:prstGeom>
          <a:noFill/>
        </p:spPr>
        <p:txBody>
          <a:bodyPr wrap="square" rtlCol="0">
            <a:spAutoFit/>
          </a:bodyPr>
          <a:lstStyle/>
          <a:p>
            <a:pPr>
              <a:lnSpc>
                <a:spcPct val="120000"/>
              </a:lnSpc>
            </a:pPr>
            <a:r>
              <a:rPr lang="en-IN" sz="14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4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6146" name="Picture 2">
            <a:extLst>
              <a:ext uri="{FF2B5EF4-FFF2-40B4-BE49-F238E27FC236}">
                <a16:creationId xmlns:a16="http://schemas.microsoft.com/office/drawing/2014/main" id="{C642CDCC-36D9-9A5C-C70D-FCAE5DC50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47" y="1219200"/>
            <a:ext cx="10067365" cy="481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795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623888" y="585029"/>
            <a:ext cx="11157269" cy="769441"/>
          </a:xfrm>
          <a:prstGeom prst="rect">
            <a:avLst/>
          </a:prstGeom>
          <a:noFill/>
        </p:spPr>
        <p:txBody>
          <a:bodyPr wrap="square">
            <a:spAutoFit/>
          </a:bodyPr>
          <a:lstStyle/>
          <a:p>
            <a:r>
              <a:rPr lang="en-GB" sz="4400" dirty="0">
                <a:latin typeface="Fira Sans Medium" panose="020B0603050000020004" pitchFamily="34" charset="0"/>
              </a:rPr>
              <a:t>S</a:t>
            </a:r>
            <a:r>
              <a:rPr lang="en-IN" sz="4400" dirty="0">
                <a:latin typeface="Fira Sans Medium" panose="020B0603050000020004" pitchFamily="34" charset="0"/>
              </a:rPr>
              <a:t>ARIMAX – All Reviews</a:t>
            </a: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718372" y="1441120"/>
            <a:ext cx="7470140" cy="276999"/>
          </a:xfrm>
          <a:prstGeom prst="rect">
            <a:avLst/>
          </a:prstGeom>
          <a:noFill/>
        </p:spPr>
        <p:txBody>
          <a:bodyPr wrap="square">
            <a:spAutoFit/>
          </a:bodyPr>
          <a:lstStyle/>
          <a:p>
            <a:r>
              <a:rPr lang="en-GB" sz="12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Summary of SARIMAX model applied on monthly review count data for Industrial and Scientific category.</a:t>
            </a:r>
            <a:endParaRPr lang="en-GB" sz="12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9" name="Freeform: Shape 18">
            <a:extLst>
              <a:ext uri="{FF2B5EF4-FFF2-40B4-BE49-F238E27FC236}">
                <a16:creationId xmlns:a16="http://schemas.microsoft.com/office/drawing/2014/main" id="{28ECA643-6E5D-1D7B-441A-8D366A08CC8F}"/>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Rectangle 19">
            <a:extLst>
              <a:ext uri="{FF2B5EF4-FFF2-40B4-BE49-F238E27FC236}">
                <a16:creationId xmlns:a16="http://schemas.microsoft.com/office/drawing/2014/main" id="{D3BD4EFC-5315-A17A-B1B4-FB130E3EA62E}"/>
              </a:ext>
            </a:extLst>
          </p:cNvPr>
          <p:cNvSpPr/>
          <p:nvPr/>
        </p:nvSpPr>
        <p:spPr>
          <a:xfrm>
            <a:off x="10176668" y="4579878"/>
            <a:ext cx="2421088" cy="2511802"/>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F8C7350-37DB-E940-B2A6-E6E45A2BE999}"/>
              </a:ext>
            </a:extLst>
          </p:cNvPr>
          <p:cNvSpPr/>
          <p:nvPr/>
        </p:nvSpPr>
        <p:spPr>
          <a:xfrm>
            <a:off x="9032372" y="64601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5A1EC38-51E4-EC8A-210C-EF0906C438D6}"/>
              </a:ext>
            </a:extLst>
          </p:cNvPr>
          <p:cNvPicPr>
            <a:picLocks noChangeAspect="1"/>
          </p:cNvPicPr>
          <p:nvPr/>
        </p:nvPicPr>
        <p:blipFill>
          <a:blip r:embed="rId2"/>
          <a:stretch>
            <a:fillRect/>
          </a:stretch>
        </p:blipFill>
        <p:spPr>
          <a:xfrm>
            <a:off x="951077" y="1695158"/>
            <a:ext cx="6157935" cy="1399836"/>
          </a:xfrm>
          <a:prstGeom prst="rect">
            <a:avLst/>
          </a:prstGeom>
        </p:spPr>
      </p:pic>
      <p:pic>
        <p:nvPicPr>
          <p:cNvPr id="7170" name="Picture 2">
            <a:extLst>
              <a:ext uri="{FF2B5EF4-FFF2-40B4-BE49-F238E27FC236}">
                <a16:creationId xmlns:a16="http://schemas.microsoft.com/office/drawing/2014/main" id="{113F654B-0A55-7137-7C96-74AC323DB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06" y="3151095"/>
            <a:ext cx="4840664" cy="33334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17C9388-353E-B59F-55FB-A5637E411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751" y="3119717"/>
            <a:ext cx="4449977" cy="3554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04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265300" y="91529"/>
            <a:ext cx="11157269" cy="769441"/>
          </a:xfrm>
          <a:prstGeom prst="rect">
            <a:avLst/>
          </a:prstGeom>
          <a:noFill/>
        </p:spPr>
        <p:txBody>
          <a:bodyPr wrap="square">
            <a:spAutoFit/>
          </a:bodyPr>
          <a:lstStyle/>
          <a:p>
            <a:r>
              <a:rPr lang="en-GB" sz="4400" dirty="0">
                <a:latin typeface="Fira Sans Medium" panose="020B0603050000020004" pitchFamily="34" charset="0"/>
              </a:rPr>
              <a:t>S</a:t>
            </a:r>
            <a:r>
              <a:rPr lang="en-IN" sz="4400" dirty="0">
                <a:latin typeface="Fira Sans Medium" panose="020B0603050000020004" pitchFamily="34" charset="0"/>
              </a:rPr>
              <a:t>ARIMAX – Positive Reviews</a:t>
            </a: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623888" y="992885"/>
            <a:ext cx="7470140" cy="461665"/>
          </a:xfrm>
          <a:prstGeom prst="rect">
            <a:avLst/>
          </a:prstGeom>
          <a:noFill/>
        </p:spPr>
        <p:txBody>
          <a:bodyPr wrap="square">
            <a:spAutoFit/>
          </a:bodyPr>
          <a:lstStyle/>
          <a:p>
            <a:r>
              <a:rPr lang="en-GB" sz="12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Summary of SARIMAX model applied on monthly review count data for Industrial and Scientific category for Positive Reviews</a:t>
            </a:r>
            <a:endParaRPr lang="en-GB" sz="12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9" name="Freeform: Shape 18">
            <a:extLst>
              <a:ext uri="{FF2B5EF4-FFF2-40B4-BE49-F238E27FC236}">
                <a16:creationId xmlns:a16="http://schemas.microsoft.com/office/drawing/2014/main" id="{28ECA643-6E5D-1D7B-441A-8D366A08CC8F}"/>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Rectangle 19">
            <a:extLst>
              <a:ext uri="{FF2B5EF4-FFF2-40B4-BE49-F238E27FC236}">
                <a16:creationId xmlns:a16="http://schemas.microsoft.com/office/drawing/2014/main" id="{D3BD4EFC-5315-A17A-B1B4-FB130E3EA62E}"/>
              </a:ext>
            </a:extLst>
          </p:cNvPr>
          <p:cNvSpPr/>
          <p:nvPr/>
        </p:nvSpPr>
        <p:spPr>
          <a:xfrm>
            <a:off x="10176668" y="4579878"/>
            <a:ext cx="2421088" cy="2511802"/>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F8C7350-37DB-E940-B2A6-E6E45A2BE999}"/>
              </a:ext>
            </a:extLst>
          </p:cNvPr>
          <p:cNvSpPr/>
          <p:nvPr/>
        </p:nvSpPr>
        <p:spPr>
          <a:xfrm>
            <a:off x="9032372" y="64601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D6AB5BE-9C35-2D69-5AF6-6499639419C8}"/>
              </a:ext>
            </a:extLst>
          </p:cNvPr>
          <p:cNvPicPr>
            <a:picLocks noChangeAspect="1"/>
          </p:cNvPicPr>
          <p:nvPr/>
        </p:nvPicPr>
        <p:blipFill>
          <a:blip r:embed="rId2"/>
          <a:stretch>
            <a:fillRect/>
          </a:stretch>
        </p:blipFill>
        <p:spPr>
          <a:xfrm>
            <a:off x="534241" y="1440113"/>
            <a:ext cx="7163421" cy="1356876"/>
          </a:xfrm>
          <a:prstGeom prst="rect">
            <a:avLst/>
          </a:prstGeom>
        </p:spPr>
      </p:pic>
      <p:pic>
        <p:nvPicPr>
          <p:cNvPr id="8194" name="Picture 2">
            <a:extLst>
              <a:ext uri="{FF2B5EF4-FFF2-40B4-BE49-F238E27FC236}">
                <a16:creationId xmlns:a16="http://schemas.microsoft.com/office/drawing/2014/main" id="{5C0C2B23-00EF-34E7-05A6-287FDF7BA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3299012"/>
            <a:ext cx="4630025" cy="32154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28AB741-2C6F-92AB-50CF-61A739354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044" y="3245223"/>
            <a:ext cx="4267918" cy="3420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10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F187F90-1844-EA1F-B238-2B3E4D3E273E}"/>
              </a:ext>
            </a:extLst>
          </p:cNvPr>
          <p:cNvSpPr txBox="1"/>
          <p:nvPr/>
        </p:nvSpPr>
        <p:spPr>
          <a:xfrm>
            <a:off x="265300" y="91529"/>
            <a:ext cx="11157269" cy="769441"/>
          </a:xfrm>
          <a:prstGeom prst="rect">
            <a:avLst/>
          </a:prstGeom>
          <a:noFill/>
        </p:spPr>
        <p:txBody>
          <a:bodyPr wrap="square">
            <a:spAutoFit/>
          </a:bodyPr>
          <a:lstStyle/>
          <a:p>
            <a:r>
              <a:rPr lang="en-GB" sz="4400" dirty="0">
                <a:latin typeface="Fira Sans Medium" panose="020B0603050000020004" pitchFamily="34" charset="0"/>
              </a:rPr>
              <a:t>S</a:t>
            </a:r>
            <a:r>
              <a:rPr lang="en-IN" sz="4400" dirty="0">
                <a:latin typeface="Fira Sans Medium" panose="020B0603050000020004" pitchFamily="34" charset="0"/>
              </a:rPr>
              <a:t>ARIMAX – Negative Reviews</a:t>
            </a:r>
          </a:p>
        </p:txBody>
      </p:sp>
      <p:grpSp>
        <p:nvGrpSpPr>
          <p:cNvPr id="12" name="Group 11">
            <a:extLst>
              <a:ext uri="{FF2B5EF4-FFF2-40B4-BE49-F238E27FC236}">
                <a16:creationId xmlns:a16="http://schemas.microsoft.com/office/drawing/2014/main" id="{CE03CC32-8896-CC0A-3B40-02A5F43D9B79}"/>
              </a:ext>
            </a:extLst>
          </p:cNvPr>
          <p:cNvGrpSpPr/>
          <p:nvPr/>
        </p:nvGrpSpPr>
        <p:grpSpPr>
          <a:xfrm rot="10513638">
            <a:off x="-335279" y="5377409"/>
            <a:ext cx="1481444" cy="2293162"/>
            <a:chOff x="11254172" y="-941237"/>
            <a:chExt cx="1599574" cy="2824412"/>
          </a:xfrm>
        </p:grpSpPr>
        <p:sp>
          <p:nvSpPr>
            <p:cNvPr id="13" name="Graphic 4">
              <a:extLst>
                <a:ext uri="{FF2B5EF4-FFF2-40B4-BE49-F238E27FC236}">
                  <a16:creationId xmlns:a16="http://schemas.microsoft.com/office/drawing/2014/main" id="{19B8DCF8-DB33-2C77-4B9F-A4D604730316}"/>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4" name="Graphic 4">
              <a:extLst>
                <a:ext uri="{FF2B5EF4-FFF2-40B4-BE49-F238E27FC236}">
                  <a16:creationId xmlns:a16="http://schemas.microsoft.com/office/drawing/2014/main" id="{EED3DD56-738A-072A-630A-162460317CA9}"/>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15" name="Graphic 11">
            <a:extLst>
              <a:ext uri="{FF2B5EF4-FFF2-40B4-BE49-F238E27FC236}">
                <a16:creationId xmlns:a16="http://schemas.microsoft.com/office/drawing/2014/main" id="{6D71835C-4FCE-CC28-2BA9-D602971EB69D}"/>
              </a:ext>
            </a:extLst>
          </p:cNvPr>
          <p:cNvSpPr/>
          <p:nvPr/>
        </p:nvSpPr>
        <p:spPr>
          <a:xfrm rot="11496932">
            <a:off x="-223520" y="544905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9BB3BA89-1274-8BDD-8CF3-F3A9F19282BD}"/>
              </a:ext>
            </a:extLst>
          </p:cNvPr>
          <p:cNvSpPr txBox="1"/>
          <p:nvPr/>
        </p:nvSpPr>
        <p:spPr>
          <a:xfrm>
            <a:off x="623888" y="992885"/>
            <a:ext cx="7470140" cy="461665"/>
          </a:xfrm>
          <a:prstGeom prst="rect">
            <a:avLst/>
          </a:prstGeom>
          <a:noFill/>
        </p:spPr>
        <p:txBody>
          <a:bodyPr wrap="square">
            <a:spAutoFit/>
          </a:bodyPr>
          <a:lstStyle/>
          <a:p>
            <a:r>
              <a:rPr lang="en-GB" sz="12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Summary of SARIMAX model applied on monthly review count data for Industrial and Scientific category for </a:t>
            </a:r>
            <a:r>
              <a:rPr lang="en-GB" sz="1200" dirty="0">
                <a:solidFill>
                  <a:srgbClr val="000000"/>
                </a:solidFill>
                <a:latin typeface="Roboto" panose="02000000000000000000" pitchFamily="2" charset="0"/>
                <a:ea typeface="Roboto" panose="02000000000000000000" pitchFamily="2" charset="0"/>
                <a:cs typeface="Roboto" panose="02000000000000000000" pitchFamily="2" charset="0"/>
              </a:rPr>
              <a:t>Negative</a:t>
            </a:r>
            <a:r>
              <a:rPr lang="en-GB" sz="120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Reviews</a:t>
            </a:r>
            <a:endParaRPr lang="en-GB" sz="120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19" name="Freeform: Shape 18">
            <a:extLst>
              <a:ext uri="{FF2B5EF4-FFF2-40B4-BE49-F238E27FC236}">
                <a16:creationId xmlns:a16="http://schemas.microsoft.com/office/drawing/2014/main" id="{28ECA643-6E5D-1D7B-441A-8D366A08CC8F}"/>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Rectangle 19">
            <a:extLst>
              <a:ext uri="{FF2B5EF4-FFF2-40B4-BE49-F238E27FC236}">
                <a16:creationId xmlns:a16="http://schemas.microsoft.com/office/drawing/2014/main" id="{D3BD4EFC-5315-A17A-B1B4-FB130E3EA62E}"/>
              </a:ext>
            </a:extLst>
          </p:cNvPr>
          <p:cNvSpPr/>
          <p:nvPr/>
        </p:nvSpPr>
        <p:spPr>
          <a:xfrm>
            <a:off x="10176668" y="4579878"/>
            <a:ext cx="2421088" cy="2511802"/>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F8C7350-37DB-E940-B2A6-E6E45A2BE999}"/>
              </a:ext>
            </a:extLst>
          </p:cNvPr>
          <p:cNvSpPr/>
          <p:nvPr/>
        </p:nvSpPr>
        <p:spPr>
          <a:xfrm>
            <a:off x="9032372" y="64601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0BCEA912-C5F6-228E-DC73-6F5D36905D2E}"/>
              </a:ext>
            </a:extLst>
          </p:cNvPr>
          <p:cNvPicPr>
            <a:picLocks noChangeAspect="1"/>
          </p:cNvPicPr>
          <p:nvPr/>
        </p:nvPicPr>
        <p:blipFill>
          <a:blip r:embed="rId2"/>
          <a:stretch>
            <a:fillRect/>
          </a:stretch>
        </p:blipFill>
        <p:spPr>
          <a:xfrm>
            <a:off x="1053277" y="1405377"/>
            <a:ext cx="6911939" cy="1501270"/>
          </a:xfrm>
          <a:prstGeom prst="rect">
            <a:avLst/>
          </a:prstGeom>
        </p:spPr>
      </p:pic>
      <p:pic>
        <p:nvPicPr>
          <p:cNvPr id="9218" name="Picture 2">
            <a:extLst>
              <a:ext uri="{FF2B5EF4-FFF2-40B4-BE49-F238E27FC236}">
                <a16:creationId xmlns:a16="http://schemas.microsoft.com/office/drawing/2014/main" id="{8C94419B-BF1C-AA43-4D29-3E123D81F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3429000"/>
            <a:ext cx="4758076" cy="3276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4507722-3D9A-3F10-939F-7C632E4AC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258" y="3429000"/>
            <a:ext cx="4136651" cy="33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888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1031216"/>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17" name="TextBox 16">
            <a:extLst>
              <a:ext uri="{FF2B5EF4-FFF2-40B4-BE49-F238E27FC236}">
                <a16:creationId xmlns:a16="http://schemas.microsoft.com/office/drawing/2014/main" id="{FC53E84F-9260-4622-8A3A-9672B61461A5}"/>
              </a:ext>
            </a:extLst>
          </p:cNvPr>
          <p:cNvSpPr txBox="1"/>
          <p:nvPr/>
        </p:nvSpPr>
        <p:spPr>
          <a:xfrm>
            <a:off x="1041562" y="3508096"/>
            <a:ext cx="10380208" cy="2304221"/>
          </a:xfrm>
          <a:prstGeom prst="rect">
            <a:avLst/>
          </a:prstGeom>
          <a:noFill/>
        </p:spPr>
        <p:txBody>
          <a:bodyPr wrap="square" rtlCol="0">
            <a:spAutoFit/>
          </a:bodyPr>
          <a:lstStyle/>
          <a:p>
            <a:pPr lvl="1">
              <a:lnSpc>
                <a:spcPct val="130000"/>
              </a:lnSpc>
            </a:pPr>
            <a:r>
              <a:rPr lang="en-GB" sz="1600" b="1" dirty="0">
                <a:latin typeface="Fira Sans" panose="020B0503050000020004" pitchFamily="34" charset="0"/>
                <a:ea typeface="Roboto" panose="02000000000000000000" pitchFamily="2" charset="0"/>
                <a:cs typeface="Roboto" panose="02000000000000000000" pitchFamily="2" charset="0"/>
              </a:rPr>
              <a:t>Review Sentiment Analysis: </a:t>
            </a:r>
            <a:r>
              <a:rPr lang="en-GB" sz="1600" dirty="0">
                <a:latin typeface="Fira Sans" panose="020B0503050000020004" pitchFamily="34" charset="0"/>
                <a:ea typeface="Roboto" panose="02000000000000000000" pitchFamily="2" charset="0"/>
                <a:cs typeface="Roboto" panose="02000000000000000000" pitchFamily="2" charset="0"/>
              </a:rPr>
              <a:t>Using text classification and sentiment analysis to predict the usefulness of a review in helping a user make decision while purchasing a product.</a:t>
            </a:r>
          </a:p>
          <a:p>
            <a:pPr lvl="1">
              <a:lnSpc>
                <a:spcPct val="130000"/>
              </a:lnSpc>
            </a:pPr>
            <a:r>
              <a:rPr lang="en-GB" sz="1600" b="1" dirty="0">
                <a:latin typeface="Fira Sans" panose="020B0503050000020004" pitchFamily="34" charset="0"/>
                <a:ea typeface="Roboto" panose="02000000000000000000" pitchFamily="2" charset="0"/>
                <a:cs typeface="Roboto" panose="02000000000000000000" pitchFamily="2" charset="0"/>
              </a:rPr>
              <a:t>Product/Customer Segmentation: </a:t>
            </a:r>
            <a:r>
              <a:rPr lang="en-GB" sz="1600" dirty="0">
                <a:latin typeface="Fira Sans" panose="020B0503050000020004" pitchFamily="34" charset="0"/>
                <a:ea typeface="Roboto" panose="02000000000000000000" pitchFamily="2" charset="0"/>
                <a:cs typeface="Roboto" panose="02000000000000000000" pitchFamily="2" charset="0"/>
              </a:rPr>
              <a:t>To cluster customers into different segments so that they can be targeted with more personalised ad campaigns and cluster products based on their volume and cost.</a:t>
            </a:r>
          </a:p>
          <a:p>
            <a:pPr lvl="1">
              <a:lnSpc>
                <a:spcPct val="130000"/>
              </a:lnSpc>
            </a:pPr>
            <a:r>
              <a:rPr lang="en-GB" sz="1600" b="1" dirty="0">
                <a:latin typeface="Fira Sans" panose="020B0503050000020004" pitchFamily="34" charset="0"/>
                <a:ea typeface="Roboto" panose="02000000000000000000" pitchFamily="2" charset="0"/>
                <a:cs typeface="Roboto" panose="02000000000000000000" pitchFamily="2" charset="0"/>
              </a:rPr>
              <a:t>Time Series Analysis: </a:t>
            </a:r>
            <a:r>
              <a:rPr lang="en-GB" sz="1600" dirty="0">
                <a:latin typeface="Fira Sans" panose="020B0503050000020004" pitchFamily="34" charset="0"/>
                <a:ea typeface="Roboto" panose="02000000000000000000" pitchFamily="2" charset="0"/>
                <a:cs typeface="Roboto" panose="02000000000000000000" pitchFamily="2" charset="0"/>
              </a:rPr>
              <a:t>Using time-series models to predict the number of positive, negative or neutral reviews a product may receive in the future using historical data</a:t>
            </a:r>
            <a:r>
              <a:rPr lang="en-GB" sz="1600" dirty="0">
                <a:latin typeface="Roboto" panose="02000000000000000000" pitchFamily="2" charset="0"/>
                <a:ea typeface="Roboto" panose="02000000000000000000" pitchFamily="2" charset="0"/>
                <a:cs typeface="Roboto" panose="02000000000000000000" pitchFamily="2" charset="0"/>
              </a:rPr>
              <a:t>.</a:t>
            </a:r>
          </a:p>
          <a:p>
            <a:pPr algn="ctr">
              <a:lnSpc>
                <a:spcPct val="130000"/>
              </a:lnSpc>
            </a:pPr>
            <a:endParaRPr lang="en-IN" sz="1600" dirty="0">
              <a:latin typeface="Roboto" panose="02000000000000000000" pitchFamily="2" charset="0"/>
              <a:ea typeface="Roboto" panose="02000000000000000000" pitchFamily="2" charset="0"/>
              <a:cs typeface="Roboto" panose="02000000000000000000" pitchFamily="2" charset="0"/>
            </a:endParaRPr>
          </a:p>
        </p:txBody>
      </p:sp>
      <p:sp>
        <p:nvSpPr>
          <p:cNvPr id="19" name="TextBox 18">
            <a:extLst>
              <a:ext uri="{FF2B5EF4-FFF2-40B4-BE49-F238E27FC236}">
                <a16:creationId xmlns:a16="http://schemas.microsoft.com/office/drawing/2014/main" id="{7DE41164-6F2F-46B8-9C09-9326C6B95B16}"/>
              </a:ext>
            </a:extLst>
          </p:cNvPr>
          <p:cNvSpPr txBox="1"/>
          <p:nvPr/>
        </p:nvSpPr>
        <p:spPr>
          <a:xfrm>
            <a:off x="4264666" y="690880"/>
            <a:ext cx="3662668" cy="975652"/>
          </a:xfrm>
          <a:prstGeom prst="rect">
            <a:avLst/>
          </a:prstGeom>
          <a:noFill/>
        </p:spPr>
        <p:txBody>
          <a:bodyPr wrap="square" rtlCol="0">
            <a:spAutoFit/>
          </a:bodyPr>
          <a:lstStyle/>
          <a:p>
            <a:pPr algn="ctr">
              <a:lnSpc>
                <a:spcPct val="130000"/>
              </a:lnSpc>
            </a:pPr>
            <a:r>
              <a:rPr lang="en-IN" sz="4800" dirty="0">
                <a:solidFill>
                  <a:srgbClr val="FF9900"/>
                </a:solidFill>
                <a:latin typeface="Fira Sans Medium" panose="020B0603050000020004" pitchFamily="34" charset="0"/>
              </a:rPr>
              <a:t>Objective</a:t>
            </a:r>
          </a:p>
        </p:txBody>
      </p:sp>
      <p:pic>
        <p:nvPicPr>
          <p:cNvPr id="33" name="Picture 32">
            <a:extLst>
              <a:ext uri="{FF2B5EF4-FFF2-40B4-BE49-F238E27FC236}">
                <a16:creationId xmlns:a16="http://schemas.microsoft.com/office/drawing/2014/main" id="{0D96C0B3-A2BC-978E-93CB-A8FB79C6B97F}"/>
              </a:ext>
            </a:extLst>
          </p:cNvPr>
          <p:cNvPicPr>
            <a:picLocks noChangeAspect="1"/>
          </p:cNvPicPr>
          <p:nvPr/>
        </p:nvPicPr>
        <p:blipFill>
          <a:blip r:embed="rId2"/>
          <a:stretch>
            <a:fillRect/>
          </a:stretch>
        </p:blipFill>
        <p:spPr>
          <a:xfrm>
            <a:off x="985207" y="3596640"/>
            <a:ext cx="321431" cy="1513840"/>
          </a:xfrm>
          <a:prstGeom prst="rect">
            <a:avLst/>
          </a:prstGeom>
        </p:spPr>
      </p:pic>
    </p:spTree>
    <p:extLst>
      <p:ext uri="{BB962C8B-B14F-4D97-AF65-F5344CB8AC3E}">
        <p14:creationId xmlns:p14="http://schemas.microsoft.com/office/powerpoint/2010/main" val="46184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 website&#10;&#10;Description automatically generated">
            <a:extLst>
              <a:ext uri="{FF2B5EF4-FFF2-40B4-BE49-F238E27FC236}">
                <a16:creationId xmlns:a16="http://schemas.microsoft.com/office/drawing/2014/main" id="{7D7E1A5B-A2F1-40EC-8F26-C60AFE4E9E33}"/>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7000"/>
                    </a14:imgEffect>
                  </a14:imgLayer>
                </a14:imgProps>
              </a:ext>
              <a:ext uri="{28A0092B-C50C-407E-A947-70E740481C1C}">
                <a14:useLocalDpi xmlns:a14="http://schemas.microsoft.com/office/drawing/2010/main" val="0"/>
              </a:ext>
            </a:extLst>
          </a:blip>
          <a:srcRect l="3365" r="3365"/>
          <a:stretch>
            <a:fillRect/>
          </a:stretch>
        </p:blipFill>
        <p:spPr/>
      </p:pic>
      <p:pic>
        <p:nvPicPr>
          <p:cNvPr id="5" name="Picture 4" descr="A picture containing text, monitor, computer, computer&#10;&#10;Description automatically generated">
            <a:extLst>
              <a:ext uri="{FF2B5EF4-FFF2-40B4-BE49-F238E27FC236}">
                <a16:creationId xmlns:a16="http://schemas.microsoft.com/office/drawing/2014/main" id="{3477BA88-24C3-4370-AA56-B4938AFF0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46" y="1809751"/>
            <a:ext cx="5987858" cy="3809998"/>
          </a:xfrm>
          <a:prstGeom prst="rect">
            <a:avLst/>
          </a:prstGeom>
        </p:spPr>
      </p:pic>
      <p:sp>
        <p:nvSpPr>
          <p:cNvPr id="13" name="TextBox 12">
            <a:extLst>
              <a:ext uri="{FF2B5EF4-FFF2-40B4-BE49-F238E27FC236}">
                <a16:creationId xmlns:a16="http://schemas.microsoft.com/office/drawing/2014/main" id="{5670B9DC-91C1-484E-9617-115F58B33276}"/>
              </a:ext>
            </a:extLst>
          </p:cNvPr>
          <p:cNvSpPr txBox="1"/>
          <p:nvPr/>
        </p:nvSpPr>
        <p:spPr>
          <a:xfrm>
            <a:off x="571893" y="275962"/>
            <a:ext cx="4777270" cy="769441"/>
          </a:xfrm>
          <a:prstGeom prst="rect">
            <a:avLst/>
          </a:prstGeom>
          <a:noFill/>
        </p:spPr>
        <p:txBody>
          <a:bodyPr wrap="none" rtlCol="0">
            <a:spAutoFit/>
          </a:bodyPr>
          <a:lstStyle/>
          <a:p>
            <a:r>
              <a:rPr lang="en-GB" sz="4400" dirty="0">
                <a:latin typeface="Fira Sans Medium" panose="020B0603050000020004" pitchFamily="34" charset="0"/>
              </a:rPr>
              <a:t>Business Insights</a:t>
            </a:r>
            <a:endParaRPr lang="en-IN" sz="3600" dirty="0">
              <a:latin typeface="Fira Sans Medium" panose="020B0603050000020004" pitchFamily="34" charset="0"/>
            </a:endParaRPr>
          </a:p>
        </p:txBody>
      </p:sp>
      <p:sp>
        <p:nvSpPr>
          <p:cNvPr id="14" name="TextBox 13">
            <a:extLst>
              <a:ext uri="{FF2B5EF4-FFF2-40B4-BE49-F238E27FC236}">
                <a16:creationId xmlns:a16="http://schemas.microsoft.com/office/drawing/2014/main" id="{8DF2C4B4-174C-454D-BF16-0A9827001BA6}"/>
              </a:ext>
            </a:extLst>
          </p:cNvPr>
          <p:cNvSpPr txBox="1"/>
          <p:nvPr/>
        </p:nvSpPr>
        <p:spPr>
          <a:xfrm>
            <a:off x="7525310" y="2157043"/>
            <a:ext cx="3971365" cy="3264483"/>
          </a:xfrm>
          <a:prstGeom prst="rect">
            <a:avLst/>
          </a:prstGeom>
          <a:noFill/>
        </p:spPr>
        <p:txBody>
          <a:bodyPr wrap="square" rtlCol="0">
            <a:spAutoFit/>
          </a:bodyPr>
          <a:lstStyle/>
          <a:p>
            <a:pPr>
              <a:lnSpc>
                <a:spcPct val="130000"/>
              </a:lnSpc>
            </a:pPr>
            <a:r>
              <a:rPr lang="en-GB" sz="16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Based on overall analysis we can see that for most of the product in Scientific and Industrial product Categories are highly rated by the customers and most of our customers is infrequent buyers and Products with low prices are majorly sold from Amazon and based on time series we have forecasted that sales is going to decrease for at least next one year in this category.</a:t>
            </a:r>
            <a:endParaRPr lang="en-IN" sz="1600"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10" name="Picture Placeholder 9" descr="Graphical user interface, website&#10;&#10;Description automatically generated">
            <a:extLst>
              <a:ext uri="{FF2B5EF4-FFF2-40B4-BE49-F238E27FC236}">
                <a16:creationId xmlns:a16="http://schemas.microsoft.com/office/drawing/2014/main" id="{9881303B-56B1-4213-9F71-11B927C6E00E}"/>
              </a:ext>
            </a:extLst>
          </p:cNvPr>
          <p:cNvPicPr>
            <a:picLocks noGrp="1" noChangeAspect="1"/>
          </p:cNvPicPr>
          <p:nvPr>
            <p:ph type="pic" sz="quarter" idx="11"/>
          </p:nvPr>
        </p:nvPicPr>
        <p:blipFill>
          <a:blip r:embed="rId5">
            <a:extLst>
              <a:ext uri="{BEBA8EAE-BF5A-486C-A8C5-ECC9F3942E4B}">
                <a14:imgProps xmlns:a14="http://schemas.microsoft.com/office/drawing/2010/main">
                  <a14:imgLayer r:embed="rId6">
                    <a14:imgEffect>
                      <a14:colorTemperature colorTemp="7000"/>
                    </a14:imgEffect>
                  </a14:imgLayer>
                </a14:imgProps>
              </a:ext>
              <a:ext uri="{28A0092B-C50C-407E-A947-70E740481C1C}">
                <a14:useLocalDpi xmlns:a14="http://schemas.microsoft.com/office/drawing/2010/main" val="0"/>
              </a:ext>
            </a:extLst>
          </a:blip>
          <a:srcRect l="149" r="149"/>
          <a:stretch>
            <a:fillRect/>
          </a:stretch>
        </p:blipFill>
        <p:spPr/>
      </p:pic>
      <p:pic>
        <p:nvPicPr>
          <p:cNvPr id="7" name="Picture 6" descr="A black cell phone&#10;&#10;Description automatically generated with medium confidence">
            <a:extLst>
              <a:ext uri="{FF2B5EF4-FFF2-40B4-BE49-F238E27FC236}">
                <a16:creationId xmlns:a16="http://schemas.microsoft.com/office/drawing/2014/main" id="{CFD9871A-3E57-4226-8064-4117E9F44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0015" y="2541270"/>
            <a:ext cx="1596610" cy="3107054"/>
          </a:xfrm>
          <a:prstGeom prst="rect">
            <a:avLst/>
          </a:prstGeom>
        </p:spPr>
      </p:pic>
      <p:grpSp>
        <p:nvGrpSpPr>
          <p:cNvPr id="2" name="Group 1">
            <a:extLst>
              <a:ext uri="{FF2B5EF4-FFF2-40B4-BE49-F238E27FC236}">
                <a16:creationId xmlns:a16="http://schemas.microsoft.com/office/drawing/2014/main" id="{456B0755-F542-4AD2-806E-5C3E583925D6}"/>
              </a:ext>
            </a:extLst>
          </p:cNvPr>
          <p:cNvGrpSpPr/>
          <p:nvPr/>
        </p:nvGrpSpPr>
        <p:grpSpPr>
          <a:xfrm rot="4439350">
            <a:off x="10514817" y="-548826"/>
            <a:ext cx="2210578" cy="2419013"/>
            <a:chOff x="-447720" y="-856723"/>
            <a:chExt cx="2210578" cy="2419013"/>
          </a:xfrm>
        </p:grpSpPr>
        <p:sp>
          <p:nvSpPr>
            <p:cNvPr id="8" name="Graphic 4">
              <a:extLst>
                <a:ext uri="{FF2B5EF4-FFF2-40B4-BE49-F238E27FC236}">
                  <a16:creationId xmlns:a16="http://schemas.microsoft.com/office/drawing/2014/main" id="{6CDA27CB-64B5-4E07-8322-ADE408B3BE40}"/>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9" name="Graphic 4">
              <a:extLst>
                <a:ext uri="{FF2B5EF4-FFF2-40B4-BE49-F238E27FC236}">
                  <a16:creationId xmlns:a16="http://schemas.microsoft.com/office/drawing/2014/main" id="{88E0D15D-E6FD-45C4-8A4E-6DAA2DFAFAB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1" name="Freeform: Shape 10">
            <a:extLst>
              <a:ext uri="{FF2B5EF4-FFF2-40B4-BE49-F238E27FC236}">
                <a16:creationId xmlns:a16="http://schemas.microsoft.com/office/drawing/2014/main" id="{07FDEC7E-2582-4D41-9B1B-1B99DEF33F69}"/>
              </a:ext>
            </a:extLst>
          </p:cNvPr>
          <p:cNvSpPr/>
          <p:nvPr/>
        </p:nvSpPr>
        <p:spPr>
          <a:xfrm rot="6175423">
            <a:off x="10443342" y="4582071"/>
            <a:ext cx="2469060" cy="3599358"/>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2" name="Graphic 11">
            <a:extLst>
              <a:ext uri="{FF2B5EF4-FFF2-40B4-BE49-F238E27FC236}">
                <a16:creationId xmlns:a16="http://schemas.microsoft.com/office/drawing/2014/main" id="{8E92D25A-6A8A-4A17-9F85-0FD4B3B90E81}"/>
              </a:ext>
            </a:extLst>
          </p:cNvPr>
          <p:cNvSpPr/>
          <p:nvPr/>
        </p:nvSpPr>
        <p:spPr>
          <a:xfrm>
            <a:off x="10250002" y="139291"/>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172159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530D8D3-3A57-4631-8427-8B7115FAEE7A}"/>
              </a:ext>
            </a:extLst>
          </p:cNvPr>
          <p:cNvSpPr/>
          <p:nvPr/>
        </p:nvSpPr>
        <p:spPr>
          <a:xfrm rot="2700000">
            <a:off x="7483756" y="674242"/>
            <a:ext cx="354933" cy="1494180"/>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C542C89-8FC5-4E6E-B09F-1F6DDB6FEF54}"/>
              </a:ext>
            </a:extLst>
          </p:cNvPr>
          <p:cNvSpPr/>
          <p:nvPr/>
        </p:nvSpPr>
        <p:spPr>
          <a:xfrm rot="2700000">
            <a:off x="10513035" y="4667523"/>
            <a:ext cx="354933" cy="1494182"/>
          </a:xfrm>
          <a:prstGeom prst="roundRect">
            <a:avLst>
              <a:gd name="adj" fmla="val 13772"/>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4CD0DDA-5D2C-4EC9-9C5B-51BAF7200AFA}"/>
              </a:ext>
            </a:extLst>
          </p:cNvPr>
          <p:cNvSpPr/>
          <p:nvPr/>
        </p:nvSpPr>
        <p:spPr>
          <a:xfrm rot="5400000">
            <a:off x="6757182" y="3755208"/>
            <a:ext cx="1192231" cy="3590925"/>
          </a:xfrm>
          <a:prstGeom prst="roundRect">
            <a:avLst>
              <a:gd name="adj" fmla="val 19231"/>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0DAC882-EE8C-41E4-8ACB-AFC718BC0E0B}"/>
              </a:ext>
            </a:extLst>
          </p:cNvPr>
          <p:cNvSpPr txBox="1"/>
          <p:nvPr/>
        </p:nvSpPr>
        <p:spPr>
          <a:xfrm>
            <a:off x="6306347" y="5211416"/>
            <a:ext cx="2256460" cy="641201"/>
          </a:xfrm>
          <a:prstGeom prst="rect">
            <a:avLst/>
          </a:prstGeom>
          <a:noFill/>
        </p:spPr>
        <p:txBody>
          <a:bodyPr wrap="square" rtlCol="0">
            <a:spAutoFit/>
          </a:bodyPr>
          <a:lstStyle/>
          <a:p>
            <a:pPr algn="ctr">
              <a:lnSpc>
                <a:spcPct val="120000"/>
              </a:lnSpc>
            </a:pPr>
            <a:r>
              <a:rPr lang="en-GB" sz="3200" dirty="0">
                <a:solidFill>
                  <a:schemeClr val="bg1"/>
                </a:solidFill>
                <a:latin typeface="Fira Sans Medium" panose="020B0603050000020004" pitchFamily="34" charset="0"/>
                <a:ea typeface="Roboto" panose="02000000000000000000" pitchFamily="2" charset="0"/>
                <a:cs typeface="Roboto" panose="02000000000000000000" pitchFamily="2" charset="0"/>
              </a:rPr>
              <a:t>G</a:t>
            </a:r>
            <a:r>
              <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rPr>
              <a:t>roup-1</a:t>
            </a:r>
          </a:p>
        </p:txBody>
      </p:sp>
      <p:sp>
        <p:nvSpPr>
          <p:cNvPr id="15" name="TextBox 14">
            <a:extLst>
              <a:ext uri="{FF2B5EF4-FFF2-40B4-BE49-F238E27FC236}">
                <a16:creationId xmlns:a16="http://schemas.microsoft.com/office/drawing/2014/main" id="{A2D790AD-8617-40AE-A240-0F2F2CF406C8}"/>
              </a:ext>
            </a:extLst>
          </p:cNvPr>
          <p:cNvSpPr txBox="1"/>
          <p:nvPr/>
        </p:nvSpPr>
        <p:spPr>
          <a:xfrm>
            <a:off x="514374" y="1263387"/>
            <a:ext cx="2659702" cy="769441"/>
          </a:xfrm>
          <a:prstGeom prst="rect">
            <a:avLst/>
          </a:prstGeom>
          <a:noFill/>
        </p:spPr>
        <p:txBody>
          <a:bodyPr wrap="none" rtlCol="0">
            <a:spAutoFit/>
          </a:bodyPr>
          <a:lstStyle/>
          <a:p>
            <a:r>
              <a:rPr lang="en-IN" sz="4400" dirty="0">
                <a:latin typeface="Fira Sans Medium" panose="020B0603050000020004" pitchFamily="34" charset="0"/>
              </a:rPr>
              <a:t>Our Team</a:t>
            </a:r>
            <a:endParaRPr lang="en-IN" sz="3600" dirty="0">
              <a:latin typeface="Fira Sans Medium" panose="020B0603050000020004" pitchFamily="34" charset="0"/>
            </a:endParaRP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C7851A0D-4D5A-1B72-F3F2-D0D9A60CEF3D}"/>
              </a:ext>
            </a:extLst>
          </p:cNvPr>
          <p:cNvSpPr txBox="1"/>
          <p:nvPr/>
        </p:nvSpPr>
        <p:spPr>
          <a:xfrm>
            <a:off x="926558" y="2162160"/>
            <a:ext cx="4658453" cy="4247317"/>
          </a:xfrm>
          <a:prstGeom prst="rect">
            <a:avLst/>
          </a:prstGeom>
          <a:noFill/>
        </p:spPr>
        <p:txBody>
          <a:bodyPr wrap="square">
            <a:spAutoFit/>
          </a:bodyPr>
          <a:lstStyle/>
          <a:p>
            <a:r>
              <a:rPr lang="en-IN" sz="1800" dirty="0">
                <a:latin typeface="Fira Sans Medium" panose="020B0603050000020004" pitchFamily="34" charset="0"/>
              </a:rPr>
              <a:t>Vivek Kadam: </a:t>
            </a:r>
            <a:r>
              <a:rPr lang="en-IN" dirty="0">
                <a:latin typeface="+mj-lt"/>
              </a:rPr>
              <a:t>A quick learner with quest to </a:t>
            </a:r>
            <a:r>
              <a:rPr lang="en-IN">
                <a:latin typeface="+mj-lt"/>
              </a:rPr>
              <a:t>learn more. </a:t>
            </a:r>
            <a:endParaRPr lang="en-IN" dirty="0">
              <a:latin typeface="+mj-lt"/>
            </a:endParaRPr>
          </a:p>
          <a:p>
            <a:endParaRPr lang="en-IN" sz="1800" dirty="0">
              <a:latin typeface="Fira Sans Medium" panose="020B0603050000020004" pitchFamily="34" charset="0"/>
            </a:endParaRPr>
          </a:p>
          <a:p>
            <a:r>
              <a:rPr lang="en-IN" sz="1800" dirty="0">
                <a:latin typeface="Fira Sans Medium" panose="020B0603050000020004" pitchFamily="34" charset="0"/>
              </a:rPr>
              <a:t>Sai Kiran: </a:t>
            </a:r>
            <a:r>
              <a:rPr lang="en-GB" dirty="0">
                <a:latin typeface="+mj-lt"/>
              </a:rPr>
              <a:t>A very good observer of things with great understanding of mathematics, decent coding skills and curious to learn new things.</a:t>
            </a:r>
          </a:p>
          <a:p>
            <a:endParaRPr lang="en-IN" sz="1800" dirty="0">
              <a:latin typeface="+mj-lt"/>
            </a:endParaRPr>
          </a:p>
          <a:p>
            <a:r>
              <a:rPr lang="en-IN" sz="1800" dirty="0">
                <a:latin typeface="Fira Sans Medium" panose="020B0603050000020004" pitchFamily="34" charset="0"/>
              </a:rPr>
              <a:t>Yogesh Pandiya: </a:t>
            </a:r>
            <a:r>
              <a:rPr lang="en-GB" dirty="0">
                <a:latin typeface="+mj-lt"/>
              </a:rPr>
              <a:t>Jack of a lot of trades, master of a few. I like improving on my technical knowledge by working on a hard real life problem.</a:t>
            </a:r>
          </a:p>
          <a:p>
            <a:endParaRPr lang="en-IN" dirty="0">
              <a:latin typeface="+mj-lt"/>
            </a:endParaRPr>
          </a:p>
          <a:p>
            <a:r>
              <a:rPr lang="en-IN" sz="1800" dirty="0">
                <a:latin typeface="Fira Sans Medium" panose="020B0603050000020004" pitchFamily="34" charset="0"/>
              </a:rPr>
              <a:t>Yogesh Yadav: </a:t>
            </a:r>
            <a:r>
              <a:rPr lang="en-GB" dirty="0">
                <a:latin typeface="+mj-lt"/>
              </a:rPr>
              <a:t>Figuring out code for hard problems and learning new ways to achieve my vision is my jam</a:t>
            </a:r>
            <a:endParaRPr lang="en-IN" dirty="0">
              <a:latin typeface="+mj-lt"/>
            </a:endParaRPr>
          </a:p>
        </p:txBody>
      </p:sp>
      <p:pic>
        <p:nvPicPr>
          <p:cNvPr id="1026" name="Picture 2" descr="Teamwork - Step by Step Guide for Effective Team Building - Potential.com">
            <a:extLst>
              <a:ext uri="{FF2B5EF4-FFF2-40B4-BE49-F238E27FC236}">
                <a16:creationId xmlns:a16="http://schemas.microsoft.com/office/drawing/2014/main" id="{58A5966F-5FED-B5E5-7ADA-378DD26BB5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345" y="2068447"/>
            <a:ext cx="5053330" cy="287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91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3300899" y="2595744"/>
            <a:ext cx="4995278" cy="1323439"/>
          </a:xfrm>
          <a:prstGeom prst="rect">
            <a:avLst/>
          </a:prstGeom>
          <a:noFill/>
        </p:spPr>
        <p:txBody>
          <a:bodyPr wrap="none" rtlCol="0">
            <a:spAutoFit/>
          </a:bodyPr>
          <a:lstStyle/>
          <a:p>
            <a:pPr algn="ctr"/>
            <a:r>
              <a:rPr lang="en-IN" sz="8000" dirty="0">
                <a:latin typeface="Fira Sans Medium" panose="020B0603050000020004" pitchFamily="34" charset="0"/>
              </a:rPr>
              <a:t>Thank you</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Tree>
    <p:extLst>
      <p:ext uri="{BB962C8B-B14F-4D97-AF65-F5344CB8AC3E}">
        <p14:creationId xmlns:p14="http://schemas.microsoft.com/office/powerpoint/2010/main" val="174069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670B9DC-91C1-484E-9617-115F58B33276}"/>
              </a:ext>
            </a:extLst>
          </p:cNvPr>
          <p:cNvSpPr txBox="1"/>
          <p:nvPr/>
        </p:nvSpPr>
        <p:spPr>
          <a:xfrm>
            <a:off x="571893" y="275962"/>
            <a:ext cx="2425664" cy="646331"/>
          </a:xfrm>
          <a:prstGeom prst="rect">
            <a:avLst/>
          </a:prstGeom>
          <a:noFill/>
        </p:spPr>
        <p:txBody>
          <a:bodyPr wrap="none" rtlCol="0">
            <a:spAutoFit/>
          </a:bodyPr>
          <a:lstStyle/>
          <a:p>
            <a:r>
              <a:rPr lang="en-IN" sz="3600" dirty="0">
                <a:latin typeface="Fira Sans Medium" panose="020B0603050000020004" pitchFamily="34" charset="0"/>
              </a:rPr>
              <a:t>Work-Flow</a:t>
            </a:r>
          </a:p>
        </p:txBody>
      </p:sp>
      <p:sp>
        <p:nvSpPr>
          <p:cNvPr id="17" name="Rectangle: Rounded Corners 16">
            <a:extLst>
              <a:ext uri="{FF2B5EF4-FFF2-40B4-BE49-F238E27FC236}">
                <a16:creationId xmlns:a16="http://schemas.microsoft.com/office/drawing/2014/main" id="{10B4638F-270A-910D-F4D0-53FCDE8EBEC6}"/>
              </a:ext>
            </a:extLst>
          </p:cNvPr>
          <p:cNvSpPr/>
          <p:nvPr/>
        </p:nvSpPr>
        <p:spPr>
          <a:xfrm>
            <a:off x="186923" y="2662828"/>
            <a:ext cx="2139717" cy="2701651"/>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34D930D7-C8FE-9784-B596-D0D85A66D938}"/>
              </a:ext>
            </a:extLst>
          </p:cNvPr>
          <p:cNvSpPr/>
          <p:nvPr/>
        </p:nvSpPr>
        <p:spPr>
          <a:xfrm>
            <a:off x="2580641" y="2703468"/>
            <a:ext cx="2103120" cy="2711811"/>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C6030A03-92C7-0A1D-A67C-7E71E6B30265}"/>
              </a:ext>
            </a:extLst>
          </p:cNvPr>
          <p:cNvSpPr/>
          <p:nvPr/>
        </p:nvSpPr>
        <p:spPr>
          <a:xfrm>
            <a:off x="4927600" y="2683148"/>
            <a:ext cx="2123440" cy="2711811"/>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0EA716EE-1809-B110-7EEB-EFBAB63ACF95}"/>
              </a:ext>
            </a:extLst>
          </p:cNvPr>
          <p:cNvSpPr/>
          <p:nvPr/>
        </p:nvSpPr>
        <p:spPr>
          <a:xfrm>
            <a:off x="7376161" y="2672988"/>
            <a:ext cx="2153920" cy="2732132"/>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3FF1EC6B-15ED-A19E-A960-4F1D795605DC}"/>
              </a:ext>
            </a:extLst>
          </p:cNvPr>
          <p:cNvSpPr/>
          <p:nvPr/>
        </p:nvSpPr>
        <p:spPr>
          <a:xfrm>
            <a:off x="9849083" y="2661920"/>
            <a:ext cx="2224002" cy="2672079"/>
          </a:xfrm>
          <a:prstGeom prst="round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8C01C89C-835F-4841-CB75-A7FF39C4475A}"/>
              </a:ext>
            </a:extLst>
          </p:cNvPr>
          <p:cNvGrpSpPr/>
          <p:nvPr/>
        </p:nvGrpSpPr>
        <p:grpSpPr>
          <a:xfrm>
            <a:off x="11155681" y="-1084122"/>
            <a:ext cx="1481444" cy="2293162"/>
            <a:chOff x="11254172" y="-941237"/>
            <a:chExt cx="1599574" cy="2824412"/>
          </a:xfrm>
        </p:grpSpPr>
        <p:sp>
          <p:nvSpPr>
            <p:cNvPr id="23" name="Graphic 4">
              <a:extLst>
                <a:ext uri="{FF2B5EF4-FFF2-40B4-BE49-F238E27FC236}">
                  <a16:creationId xmlns:a16="http://schemas.microsoft.com/office/drawing/2014/main" id="{E5FE64FE-B195-698D-80F6-B397DAED8B0B}"/>
                </a:ext>
              </a:extLst>
            </p:cNvPr>
            <p:cNvSpPr/>
            <p:nvPr/>
          </p:nvSpPr>
          <p:spPr>
            <a:xfrm rot="19441618" flipH="1">
              <a:off x="11555041" y="-60556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24" name="Graphic 4">
              <a:extLst>
                <a:ext uri="{FF2B5EF4-FFF2-40B4-BE49-F238E27FC236}">
                  <a16:creationId xmlns:a16="http://schemas.microsoft.com/office/drawing/2014/main" id="{687B4212-E4B5-6D10-15D8-06212CCFB0B3}"/>
                </a:ext>
              </a:extLst>
            </p:cNvPr>
            <p:cNvSpPr/>
            <p:nvPr/>
          </p:nvSpPr>
          <p:spPr>
            <a:xfrm rot="19441618" flipH="1">
              <a:off x="11254172" y="-941237"/>
              <a:ext cx="1599574" cy="2824412"/>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noFill/>
            <a:ln w="38100" cap="rnd">
              <a:solidFill>
                <a:srgbClr val="FF9900"/>
              </a:solidFill>
              <a:prstDash val="sysDot"/>
              <a:round/>
            </a:ln>
          </p:spPr>
          <p:txBody>
            <a:bodyPr rtlCol="0" anchor="ctr"/>
            <a:lstStyle/>
            <a:p>
              <a:endParaRPr lang="en-IN" dirty="0"/>
            </a:p>
          </p:txBody>
        </p:sp>
      </p:grpSp>
      <p:sp>
        <p:nvSpPr>
          <p:cNvPr id="25" name="Graphic 11">
            <a:extLst>
              <a:ext uri="{FF2B5EF4-FFF2-40B4-BE49-F238E27FC236}">
                <a16:creationId xmlns:a16="http://schemas.microsoft.com/office/drawing/2014/main" id="{E5ADCE56-3835-6B73-D5BB-FF8FF48BECD1}"/>
              </a:ext>
            </a:extLst>
          </p:cNvPr>
          <p:cNvSpPr/>
          <p:nvPr/>
        </p:nvSpPr>
        <p:spPr>
          <a:xfrm>
            <a:off x="11277600" y="195066"/>
            <a:ext cx="606656" cy="562367"/>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cxnSp>
        <p:nvCxnSpPr>
          <p:cNvPr id="27" name="Straight Connector 26">
            <a:extLst>
              <a:ext uri="{FF2B5EF4-FFF2-40B4-BE49-F238E27FC236}">
                <a16:creationId xmlns:a16="http://schemas.microsoft.com/office/drawing/2014/main" id="{1280A5CA-E3D2-446E-1401-53CCBB71ABC8}"/>
              </a:ext>
            </a:extLst>
          </p:cNvPr>
          <p:cNvCxnSpPr>
            <a:cxnSpLocks/>
          </p:cNvCxnSpPr>
          <p:nvPr/>
        </p:nvCxnSpPr>
        <p:spPr>
          <a:xfrm>
            <a:off x="894862" y="2233583"/>
            <a:ext cx="10601813" cy="0"/>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584C0574-8C65-54A4-4BD5-4890A5BA44F8}"/>
              </a:ext>
            </a:extLst>
          </p:cNvPr>
          <p:cNvSpPr/>
          <p:nvPr/>
        </p:nvSpPr>
        <p:spPr>
          <a:xfrm rot="2336165">
            <a:off x="2227593" y="2054722"/>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C9CE921-CD75-181F-3B45-5178F46FFF8B}"/>
              </a:ext>
            </a:extLst>
          </p:cNvPr>
          <p:cNvSpPr/>
          <p:nvPr/>
        </p:nvSpPr>
        <p:spPr>
          <a:xfrm rot="1986161">
            <a:off x="4483114" y="2060696"/>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06A15A60-6570-1F95-23AF-DDAD7DDF9353}"/>
              </a:ext>
            </a:extLst>
          </p:cNvPr>
          <p:cNvSpPr/>
          <p:nvPr/>
        </p:nvSpPr>
        <p:spPr>
          <a:xfrm rot="1493614">
            <a:off x="6919501" y="2081016"/>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EB3FFE7-4561-8403-DF30-6978E22BFD8D}"/>
              </a:ext>
            </a:extLst>
          </p:cNvPr>
          <p:cNvSpPr/>
          <p:nvPr/>
        </p:nvSpPr>
        <p:spPr>
          <a:xfrm rot="1904711">
            <a:off x="9359914" y="2081016"/>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34" name="TextBox 33">
            <a:extLst>
              <a:ext uri="{FF2B5EF4-FFF2-40B4-BE49-F238E27FC236}">
                <a16:creationId xmlns:a16="http://schemas.microsoft.com/office/drawing/2014/main" id="{DFBC0289-2888-F341-8292-1E2AEE3AB076}"/>
              </a:ext>
            </a:extLst>
          </p:cNvPr>
          <p:cNvSpPr txBox="1"/>
          <p:nvPr/>
        </p:nvSpPr>
        <p:spPr>
          <a:xfrm>
            <a:off x="0" y="1572951"/>
            <a:ext cx="2703657" cy="584775"/>
          </a:xfrm>
          <a:prstGeom prst="rect">
            <a:avLst/>
          </a:prstGeom>
          <a:noFill/>
        </p:spPr>
        <p:txBody>
          <a:bodyPr wrap="square" rtlCol="0">
            <a:spAutoFit/>
          </a:bodyPr>
          <a:lstStyle/>
          <a:p>
            <a:pPr algn="ctr"/>
            <a:r>
              <a:rPr lang="en-IN" sz="1600" dirty="0">
                <a:latin typeface="Fira Sans Medium" panose="020B0603050000020004" pitchFamily="34" charset="0"/>
              </a:rPr>
              <a:t>Data Collection/ </a:t>
            </a:r>
          </a:p>
          <a:p>
            <a:pPr algn="ctr"/>
            <a:r>
              <a:rPr lang="en-IN" sz="1600" dirty="0">
                <a:latin typeface="Fira Sans Medium" panose="020B0603050000020004" pitchFamily="34" charset="0"/>
              </a:rPr>
              <a:t>Data Wrangling </a:t>
            </a:r>
          </a:p>
        </p:txBody>
      </p:sp>
      <p:sp>
        <p:nvSpPr>
          <p:cNvPr id="35" name="TextBox 34">
            <a:extLst>
              <a:ext uri="{FF2B5EF4-FFF2-40B4-BE49-F238E27FC236}">
                <a16:creationId xmlns:a16="http://schemas.microsoft.com/office/drawing/2014/main" id="{8434325F-AF7A-039A-38DD-5549175B11E3}"/>
              </a:ext>
            </a:extLst>
          </p:cNvPr>
          <p:cNvSpPr txBox="1"/>
          <p:nvPr/>
        </p:nvSpPr>
        <p:spPr>
          <a:xfrm>
            <a:off x="2277632" y="1611200"/>
            <a:ext cx="2703657" cy="584775"/>
          </a:xfrm>
          <a:prstGeom prst="rect">
            <a:avLst/>
          </a:prstGeom>
          <a:noFill/>
        </p:spPr>
        <p:txBody>
          <a:bodyPr wrap="square" rtlCol="0">
            <a:spAutoFit/>
          </a:bodyPr>
          <a:lstStyle/>
          <a:p>
            <a:pPr algn="ctr"/>
            <a:r>
              <a:rPr lang="en-IN" sz="1600" dirty="0">
                <a:latin typeface="Fira Sans Medium" panose="020B0603050000020004" pitchFamily="34" charset="0"/>
              </a:rPr>
              <a:t>Exploratory Data</a:t>
            </a:r>
          </a:p>
          <a:p>
            <a:pPr algn="ctr"/>
            <a:r>
              <a:rPr lang="en-IN" sz="1600" dirty="0">
                <a:latin typeface="Fira Sans Medium" panose="020B0603050000020004" pitchFamily="34" charset="0"/>
              </a:rPr>
              <a:t> Analysis</a:t>
            </a:r>
          </a:p>
        </p:txBody>
      </p:sp>
      <p:sp>
        <p:nvSpPr>
          <p:cNvPr id="36" name="TextBox 35">
            <a:extLst>
              <a:ext uri="{FF2B5EF4-FFF2-40B4-BE49-F238E27FC236}">
                <a16:creationId xmlns:a16="http://schemas.microsoft.com/office/drawing/2014/main" id="{5E22AD5A-B6F8-2B09-C86B-E49CE804C6DF}"/>
              </a:ext>
            </a:extLst>
          </p:cNvPr>
          <p:cNvSpPr txBox="1"/>
          <p:nvPr/>
        </p:nvSpPr>
        <p:spPr>
          <a:xfrm>
            <a:off x="4582160" y="1572951"/>
            <a:ext cx="2703657" cy="584775"/>
          </a:xfrm>
          <a:prstGeom prst="rect">
            <a:avLst/>
          </a:prstGeom>
          <a:noFill/>
        </p:spPr>
        <p:txBody>
          <a:bodyPr wrap="square" rtlCol="0">
            <a:spAutoFit/>
          </a:bodyPr>
          <a:lstStyle/>
          <a:p>
            <a:pPr algn="ctr"/>
            <a:r>
              <a:rPr lang="en-IN" sz="1600" dirty="0">
                <a:latin typeface="Fira Sans Medium" panose="020B0603050000020004" pitchFamily="34" charset="0"/>
              </a:rPr>
              <a:t>Sentiment Analysis/</a:t>
            </a:r>
          </a:p>
          <a:p>
            <a:pPr algn="ctr"/>
            <a:r>
              <a:rPr lang="en-IN" sz="1600" dirty="0">
                <a:latin typeface="Fira Sans Medium" panose="020B0603050000020004" pitchFamily="34" charset="0"/>
              </a:rPr>
              <a:t>Text Classification </a:t>
            </a:r>
          </a:p>
        </p:txBody>
      </p:sp>
      <p:sp>
        <p:nvSpPr>
          <p:cNvPr id="37" name="TextBox 36">
            <a:extLst>
              <a:ext uri="{FF2B5EF4-FFF2-40B4-BE49-F238E27FC236}">
                <a16:creationId xmlns:a16="http://schemas.microsoft.com/office/drawing/2014/main" id="{7FF324A0-43EE-D129-9A38-5F4FF6D91BC7}"/>
              </a:ext>
            </a:extLst>
          </p:cNvPr>
          <p:cNvSpPr txBox="1"/>
          <p:nvPr/>
        </p:nvSpPr>
        <p:spPr>
          <a:xfrm>
            <a:off x="7122160" y="1562791"/>
            <a:ext cx="2703657" cy="584775"/>
          </a:xfrm>
          <a:prstGeom prst="rect">
            <a:avLst/>
          </a:prstGeom>
          <a:noFill/>
        </p:spPr>
        <p:txBody>
          <a:bodyPr wrap="square" rtlCol="0">
            <a:spAutoFit/>
          </a:bodyPr>
          <a:lstStyle/>
          <a:p>
            <a:pPr algn="ctr"/>
            <a:r>
              <a:rPr lang="en-IN" sz="1600" dirty="0">
                <a:latin typeface="Fira Sans Medium" panose="020B0603050000020004" pitchFamily="34" charset="0"/>
              </a:rPr>
              <a:t>Customer and Product Segmentation</a:t>
            </a:r>
          </a:p>
        </p:txBody>
      </p:sp>
      <p:sp>
        <p:nvSpPr>
          <p:cNvPr id="38" name="TextBox 37">
            <a:extLst>
              <a:ext uri="{FF2B5EF4-FFF2-40B4-BE49-F238E27FC236}">
                <a16:creationId xmlns:a16="http://schemas.microsoft.com/office/drawing/2014/main" id="{72E033A2-99AC-461A-24E3-43EB06CE4EBE}"/>
              </a:ext>
            </a:extLst>
          </p:cNvPr>
          <p:cNvSpPr txBox="1"/>
          <p:nvPr/>
        </p:nvSpPr>
        <p:spPr>
          <a:xfrm>
            <a:off x="9488343" y="1572951"/>
            <a:ext cx="2703657" cy="584775"/>
          </a:xfrm>
          <a:prstGeom prst="rect">
            <a:avLst/>
          </a:prstGeom>
          <a:noFill/>
        </p:spPr>
        <p:txBody>
          <a:bodyPr wrap="square" rtlCol="0">
            <a:spAutoFit/>
          </a:bodyPr>
          <a:lstStyle/>
          <a:p>
            <a:pPr algn="ctr"/>
            <a:r>
              <a:rPr lang="en-GB" sz="1600" dirty="0">
                <a:latin typeface="Fira Sans Medium" panose="020B0603050000020004" pitchFamily="34" charset="0"/>
              </a:rPr>
              <a:t>Time Series Analysis on Review Count</a:t>
            </a:r>
            <a:endParaRPr lang="en-IN" sz="1600" dirty="0">
              <a:latin typeface="Fira Sans Medium" panose="020B0603050000020004" pitchFamily="34" charset="0"/>
            </a:endParaRPr>
          </a:p>
        </p:txBody>
      </p:sp>
      <p:sp>
        <p:nvSpPr>
          <p:cNvPr id="39" name="TextBox 38">
            <a:extLst>
              <a:ext uri="{FF2B5EF4-FFF2-40B4-BE49-F238E27FC236}">
                <a16:creationId xmlns:a16="http://schemas.microsoft.com/office/drawing/2014/main" id="{48329367-F391-EFBC-94DB-7C1A88885430}"/>
              </a:ext>
            </a:extLst>
          </p:cNvPr>
          <p:cNvSpPr txBox="1"/>
          <p:nvPr/>
        </p:nvSpPr>
        <p:spPr>
          <a:xfrm>
            <a:off x="172721" y="2807713"/>
            <a:ext cx="2062480" cy="2677656"/>
          </a:xfrm>
          <a:prstGeom prst="rect">
            <a:avLst/>
          </a:prstGeom>
          <a:noFill/>
        </p:spPr>
        <p:txBody>
          <a:bodyPr wrap="square" rtlCol="0">
            <a:spAutoFit/>
          </a:bodyPr>
          <a:lstStyle/>
          <a:p>
            <a:pPr marL="228600" indent="-228600">
              <a:buFont typeface="+mj-lt"/>
              <a:buAutoNum type="arabicPeriod"/>
            </a:pPr>
            <a:r>
              <a:rPr lang="en-GB" sz="1200" dirty="0">
                <a:solidFill>
                  <a:schemeClr val="bg1"/>
                </a:solidFill>
                <a:latin typeface="Fira Sans Medium" panose="020B0603050000020004" pitchFamily="34" charset="0"/>
              </a:rPr>
              <a:t>Data was taken from University of California.</a:t>
            </a:r>
          </a:p>
          <a:p>
            <a:pPr marL="228600" indent="-228600">
              <a:buFont typeface="+mj-lt"/>
              <a:buAutoNum type="arabicPeriod"/>
            </a:pPr>
            <a:r>
              <a:rPr lang="en-GB" sz="1200" dirty="0">
                <a:solidFill>
                  <a:schemeClr val="bg1"/>
                </a:solidFill>
                <a:latin typeface="Fira Sans Medium" panose="020B0603050000020004" pitchFamily="34" charset="0"/>
              </a:rPr>
              <a:t>After it was observed that the data had many missing values and very raw and unfit for NLP-missing value treatment and duplicates removal was done. Numerical data was also processed out of string data wherever possible.</a:t>
            </a:r>
          </a:p>
          <a:p>
            <a:endParaRPr lang="en-GB" sz="1200" dirty="0">
              <a:solidFill>
                <a:schemeClr val="bg1"/>
              </a:solidFill>
              <a:latin typeface="Fira Sans Medium" panose="020B0603050000020004" pitchFamily="34" charset="0"/>
            </a:endParaRPr>
          </a:p>
        </p:txBody>
      </p:sp>
      <p:sp>
        <p:nvSpPr>
          <p:cNvPr id="40" name="TextBox 39">
            <a:extLst>
              <a:ext uri="{FF2B5EF4-FFF2-40B4-BE49-F238E27FC236}">
                <a16:creationId xmlns:a16="http://schemas.microsoft.com/office/drawing/2014/main" id="{E066D499-2AAB-B136-8F24-C6F545BBDA70}"/>
              </a:ext>
            </a:extLst>
          </p:cNvPr>
          <p:cNvSpPr txBox="1"/>
          <p:nvPr/>
        </p:nvSpPr>
        <p:spPr>
          <a:xfrm>
            <a:off x="2611121" y="2798971"/>
            <a:ext cx="2164080" cy="2123658"/>
          </a:xfrm>
          <a:prstGeom prst="rect">
            <a:avLst/>
          </a:prstGeom>
          <a:noFill/>
        </p:spPr>
        <p:txBody>
          <a:bodyPr wrap="square" rtlCol="0">
            <a:spAutoFit/>
          </a:bodyPr>
          <a:lstStyle/>
          <a:p>
            <a:r>
              <a:rPr lang="en-GB" sz="1200" dirty="0">
                <a:solidFill>
                  <a:schemeClr val="bg1"/>
                </a:solidFill>
                <a:latin typeface="Fira Sans Medium" panose="020B0603050000020004" pitchFamily="34" charset="0"/>
              </a:rPr>
              <a:t>After pre-processing the data and treating each column appropriately. The data was visualised in three ways:</a:t>
            </a:r>
          </a:p>
          <a:p>
            <a:pPr marL="171450" indent="-171450">
              <a:buFont typeface="Arial" panose="020B0604020202020204" pitchFamily="34" charset="0"/>
              <a:buChar char="•"/>
            </a:pPr>
            <a:r>
              <a:rPr lang="en-GB" sz="1200" dirty="0">
                <a:solidFill>
                  <a:schemeClr val="bg1"/>
                </a:solidFill>
                <a:latin typeface="Fira Sans Medium" panose="020B0603050000020004" pitchFamily="34" charset="0"/>
              </a:rPr>
              <a:t>Univariate Analysis </a:t>
            </a:r>
          </a:p>
          <a:p>
            <a:pPr marL="171450" indent="-171450">
              <a:buFont typeface="Arial" panose="020B0604020202020204" pitchFamily="34" charset="0"/>
              <a:buChar char="•"/>
            </a:pPr>
            <a:r>
              <a:rPr lang="en-GB" sz="1200" dirty="0">
                <a:solidFill>
                  <a:schemeClr val="bg1"/>
                </a:solidFill>
                <a:latin typeface="Fira Sans Medium" panose="020B0603050000020004" pitchFamily="34" charset="0"/>
              </a:rPr>
              <a:t>Bivariate </a:t>
            </a:r>
          </a:p>
          <a:p>
            <a:pPr marL="171450" indent="-171450">
              <a:buFont typeface="Arial" panose="020B0604020202020204" pitchFamily="34" charset="0"/>
              <a:buChar char="•"/>
            </a:pPr>
            <a:r>
              <a:rPr lang="en-GB" sz="1200" dirty="0">
                <a:solidFill>
                  <a:schemeClr val="bg1"/>
                </a:solidFill>
                <a:latin typeface="Fira Sans Medium" panose="020B0603050000020004" pitchFamily="34" charset="0"/>
              </a:rPr>
              <a:t>Analysis</a:t>
            </a:r>
          </a:p>
          <a:p>
            <a:r>
              <a:rPr lang="en-GB" sz="1200" dirty="0">
                <a:solidFill>
                  <a:schemeClr val="bg1"/>
                </a:solidFill>
                <a:latin typeface="Fira Sans Medium" panose="020B0603050000020004" pitchFamily="34" charset="0"/>
              </a:rPr>
              <a:t>Multivariate Analysis</a:t>
            </a:r>
          </a:p>
          <a:p>
            <a:r>
              <a:rPr lang="en-GB" sz="1200" dirty="0">
                <a:solidFill>
                  <a:schemeClr val="bg1"/>
                </a:solidFill>
                <a:latin typeface="Fira Sans Medium" panose="020B0603050000020004" pitchFamily="34" charset="0"/>
              </a:rPr>
              <a:t>It was performed in both Python and Tableau.</a:t>
            </a:r>
            <a:endParaRPr lang="en-IN" sz="1200" dirty="0">
              <a:solidFill>
                <a:schemeClr val="bg1"/>
              </a:solidFill>
              <a:latin typeface="Fira Sans Medium" panose="020B0603050000020004" pitchFamily="34" charset="0"/>
            </a:endParaRPr>
          </a:p>
        </p:txBody>
      </p:sp>
      <p:sp>
        <p:nvSpPr>
          <p:cNvPr id="41" name="TextBox 40">
            <a:extLst>
              <a:ext uri="{FF2B5EF4-FFF2-40B4-BE49-F238E27FC236}">
                <a16:creationId xmlns:a16="http://schemas.microsoft.com/office/drawing/2014/main" id="{74501E15-4CC2-DE4F-82DF-C97E3501A50B}"/>
              </a:ext>
            </a:extLst>
          </p:cNvPr>
          <p:cNvSpPr txBox="1"/>
          <p:nvPr/>
        </p:nvSpPr>
        <p:spPr>
          <a:xfrm>
            <a:off x="4937760" y="2792323"/>
            <a:ext cx="2153920" cy="1384995"/>
          </a:xfrm>
          <a:prstGeom prst="rect">
            <a:avLst/>
          </a:prstGeom>
          <a:noFill/>
        </p:spPr>
        <p:txBody>
          <a:bodyPr wrap="square" rtlCol="0">
            <a:spAutoFit/>
          </a:bodyPr>
          <a:lstStyle/>
          <a:p>
            <a:r>
              <a:rPr lang="en-GB" sz="1200" dirty="0">
                <a:solidFill>
                  <a:schemeClr val="bg1"/>
                </a:solidFill>
                <a:latin typeface="Fira Sans Medium" panose="020B0603050000020004" pitchFamily="34" charset="0"/>
              </a:rPr>
              <a:t>After the text written by the customers was analysed and classify them into positive, neutral and negative after text pre-processing and applying machine learning </a:t>
            </a:r>
          </a:p>
        </p:txBody>
      </p:sp>
      <p:sp>
        <p:nvSpPr>
          <p:cNvPr id="42" name="TextBox 41">
            <a:extLst>
              <a:ext uri="{FF2B5EF4-FFF2-40B4-BE49-F238E27FC236}">
                <a16:creationId xmlns:a16="http://schemas.microsoft.com/office/drawing/2014/main" id="{23571F02-D0D2-65B6-69DD-BDE4669880AE}"/>
              </a:ext>
            </a:extLst>
          </p:cNvPr>
          <p:cNvSpPr txBox="1"/>
          <p:nvPr/>
        </p:nvSpPr>
        <p:spPr>
          <a:xfrm>
            <a:off x="7406641" y="2781991"/>
            <a:ext cx="2265680" cy="2677656"/>
          </a:xfrm>
          <a:prstGeom prst="rect">
            <a:avLst/>
          </a:prstGeom>
          <a:noFill/>
        </p:spPr>
        <p:txBody>
          <a:bodyPr wrap="square" rtlCol="0">
            <a:spAutoFit/>
          </a:bodyPr>
          <a:lstStyle/>
          <a:p>
            <a:r>
              <a:rPr lang="en-GB" sz="1200" dirty="0">
                <a:solidFill>
                  <a:schemeClr val="bg1"/>
                </a:solidFill>
                <a:latin typeface="Fira Sans Medium" panose="020B0603050000020004" pitchFamily="34" charset="0"/>
              </a:rPr>
              <a:t>The data was grouped and then segmented by two attributes:</a:t>
            </a:r>
          </a:p>
          <a:p>
            <a:pPr marL="228600" indent="-228600">
              <a:buFont typeface="+mj-lt"/>
              <a:buAutoNum type="arabicPeriod"/>
            </a:pPr>
            <a:r>
              <a:rPr lang="en-GB" sz="1200" dirty="0">
                <a:solidFill>
                  <a:schemeClr val="bg1"/>
                </a:solidFill>
                <a:latin typeface="Fira Sans Medium" panose="020B0603050000020004" pitchFamily="34" charset="0"/>
              </a:rPr>
              <a:t>Product Data: This contained how much it sold, and it’s reviews (overall, positive, negative, neutral), price.</a:t>
            </a:r>
          </a:p>
          <a:p>
            <a:pPr marL="228600" indent="-228600">
              <a:buFont typeface="+mj-lt"/>
              <a:buAutoNum type="arabicPeriod"/>
            </a:pPr>
            <a:r>
              <a:rPr lang="en-GB" sz="1200" dirty="0">
                <a:solidFill>
                  <a:schemeClr val="bg1"/>
                </a:solidFill>
                <a:latin typeface="Fira Sans Medium" panose="020B0603050000020004" pitchFamily="34" charset="0"/>
              </a:rPr>
              <a:t>Customer data: This contained how many products they bought and the number of positive, negative and neutral reviews they left</a:t>
            </a:r>
            <a:endParaRPr lang="en-IN" sz="1200" dirty="0">
              <a:solidFill>
                <a:schemeClr val="bg1"/>
              </a:solidFill>
              <a:latin typeface="Fira Sans Medium" panose="020B0603050000020004" pitchFamily="34" charset="0"/>
            </a:endParaRPr>
          </a:p>
        </p:txBody>
      </p:sp>
      <p:sp>
        <p:nvSpPr>
          <p:cNvPr id="43" name="TextBox 42">
            <a:extLst>
              <a:ext uri="{FF2B5EF4-FFF2-40B4-BE49-F238E27FC236}">
                <a16:creationId xmlns:a16="http://schemas.microsoft.com/office/drawing/2014/main" id="{92DF86AF-1881-4645-D6EA-C1BAFF37F35B}"/>
              </a:ext>
            </a:extLst>
          </p:cNvPr>
          <p:cNvSpPr txBox="1"/>
          <p:nvPr/>
        </p:nvSpPr>
        <p:spPr>
          <a:xfrm>
            <a:off x="9834880" y="2826732"/>
            <a:ext cx="2286000" cy="1754326"/>
          </a:xfrm>
          <a:prstGeom prst="rect">
            <a:avLst/>
          </a:prstGeom>
          <a:noFill/>
        </p:spPr>
        <p:txBody>
          <a:bodyPr wrap="square" rtlCol="0">
            <a:spAutoFit/>
          </a:bodyPr>
          <a:lstStyle/>
          <a:p>
            <a:pPr algn="ctr"/>
            <a:r>
              <a:rPr lang="en-GB" sz="1200" dirty="0">
                <a:solidFill>
                  <a:schemeClr val="bg1"/>
                </a:solidFill>
                <a:latin typeface="Fira Sans Medium" panose="020B0603050000020004" pitchFamily="34" charset="0"/>
              </a:rPr>
              <a:t>The number of reviews written in a day/month were considered for Time Series Analysis initially. Later the data was filtered by review sentiment and product category to gain more granular insight into a subset of the data(products sold).</a:t>
            </a:r>
            <a:endParaRPr lang="en-IN" sz="1200" dirty="0">
              <a:solidFill>
                <a:schemeClr val="bg1"/>
              </a:solidFill>
              <a:latin typeface="Fira Sans Medium" panose="020B0603050000020004" pitchFamily="34" charset="0"/>
            </a:endParaRPr>
          </a:p>
        </p:txBody>
      </p:sp>
    </p:spTree>
    <p:extLst>
      <p:ext uri="{BB962C8B-B14F-4D97-AF65-F5344CB8AC3E}">
        <p14:creationId xmlns:p14="http://schemas.microsoft.com/office/powerpoint/2010/main" val="2597803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9EB24048-8C0C-48A8-A773-C831B778526C}"/>
              </a:ext>
            </a:extLst>
          </p:cNvPr>
          <p:cNvSpPr txBox="1"/>
          <p:nvPr/>
        </p:nvSpPr>
        <p:spPr>
          <a:xfrm>
            <a:off x="619037" y="1102161"/>
            <a:ext cx="11245938" cy="627351"/>
          </a:xfrm>
          <a:prstGeom prst="rect">
            <a:avLst/>
          </a:prstGeom>
          <a:noFill/>
        </p:spPr>
        <p:txBody>
          <a:bodyPr wrap="square" lIns="91440" tIns="45720" rIns="91440" bIns="45720" rtlCol="0" anchor="t">
            <a:spAutoFit/>
          </a:bodyPr>
          <a:lstStyle/>
          <a:p>
            <a:pPr>
              <a:lnSpc>
                <a:spcPct val="130000"/>
              </a:lnSpc>
            </a:pPr>
            <a:r>
              <a:rPr lang="en-GB" sz="1400" b="1" i="0" dirty="0">
                <a:solidFill>
                  <a:srgbClr val="000000"/>
                </a:solidFill>
                <a:effectLst/>
                <a:latin typeface="Roboto"/>
                <a:ea typeface="Roboto"/>
                <a:cs typeface="Roboto"/>
              </a:rPr>
              <a:t>Scientific and Industrial product reviews</a:t>
            </a:r>
            <a:r>
              <a:rPr lang="en-GB" sz="1400" b="1" dirty="0">
                <a:solidFill>
                  <a:srgbClr val="000000"/>
                </a:solidFill>
                <a:latin typeface="Roboto"/>
                <a:ea typeface="Roboto"/>
                <a:cs typeface="Roboto"/>
              </a:rPr>
              <a:t> and product metadata</a:t>
            </a:r>
            <a:r>
              <a:rPr lang="en-GB" sz="1400" b="1" i="0" dirty="0">
                <a:solidFill>
                  <a:srgbClr val="000000"/>
                </a:solidFill>
                <a:effectLst/>
                <a:latin typeface="Roboto"/>
                <a:ea typeface="Roboto"/>
                <a:cs typeface="Roboto"/>
              </a:rPr>
              <a:t>: </a:t>
            </a:r>
            <a:r>
              <a:rPr lang="en-GB" sz="1400" b="0" i="0" dirty="0">
                <a:solidFill>
                  <a:srgbClr val="000000"/>
                </a:solidFill>
                <a:effectLst/>
                <a:latin typeface="Roboto"/>
                <a:ea typeface="Roboto"/>
                <a:cs typeface="Roboto"/>
                <a:hlinkClick r:id="rId2"/>
              </a:rPr>
              <a:t>http://jmcauley.ucsd.edu/data/amazon/index_2014.html</a:t>
            </a:r>
            <a:endParaRPr lang="en-IN" sz="1400" b="0" i="0" dirty="0">
              <a:solidFill>
                <a:srgbClr val="000000"/>
              </a:solidFill>
              <a:effectLst/>
              <a:latin typeface="Roboto"/>
              <a:ea typeface="Roboto"/>
              <a:cs typeface="Roboto"/>
            </a:endParaRPr>
          </a:p>
          <a:p>
            <a:pPr>
              <a:lnSpc>
                <a:spcPct val="130000"/>
              </a:lnSpc>
            </a:pPr>
            <a:endParaRPr lang="en-GB"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p:txBody>
      </p:sp>
      <p:sp>
        <p:nvSpPr>
          <p:cNvPr id="44" name="TextBox 43">
            <a:extLst>
              <a:ext uri="{FF2B5EF4-FFF2-40B4-BE49-F238E27FC236}">
                <a16:creationId xmlns:a16="http://schemas.microsoft.com/office/drawing/2014/main" id="{EEE865F0-6E4C-4D6E-A656-0D09E745146B}"/>
              </a:ext>
            </a:extLst>
          </p:cNvPr>
          <p:cNvSpPr txBox="1"/>
          <p:nvPr/>
        </p:nvSpPr>
        <p:spPr>
          <a:xfrm>
            <a:off x="619037" y="287512"/>
            <a:ext cx="4110421" cy="769441"/>
          </a:xfrm>
          <a:prstGeom prst="rect">
            <a:avLst/>
          </a:prstGeom>
          <a:noFill/>
        </p:spPr>
        <p:txBody>
          <a:bodyPr wrap="none" rtlCol="0">
            <a:spAutoFit/>
          </a:bodyPr>
          <a:lstStyle/>
          <a:p>
            <a:r>
              <a:rPr lang="en-GB" sz="4400" dirty="0">
                <a:latin typeface="Fira Sans Medium" panose="020B0603050000020004" pitchFamily="34" charset="0"/>
              </a:rPr>
              <a:t>D</a:t>
            </a:r>
            <a:r>
              <a:rPr lang="en-IN" sz="4400" dirty="0" err="1">
                <a:latin typeface="Fira Sans Medium" panose="020B0603050000020004" pitchFamily="34" charset="0"/>
              </a:rPr>
              <a:t>ata</a:t>
            </a:r>
            <a:r>
              <a:rPr lang="en-IN" sz="4400" dirty="0">
                <a:latin typeface="Fira Sans Medium" panose="020B0603050000020004" pitchFamily="34" charset="0"/>
              </a:rPr>
              <a:t> Collection</a:t>
            </a:r>
            <a:endParaRPr lang="en-IN" sz="3600" dirty="0">
              <a:latin typeface="Fira Sans Medium" panose="020B0603050000020004" pitchFamily="34" charset="0"/>
            </a:endParaRPr>
          </a:p>
        </p:txBody>
      </p:sp>
      <p:pic>
        <p:nvPicPr>
          <p:cNvPr id="2050" name="Picture 2">
            <a:extLst>
              <a:ext uri="{FF2B5EF4-FFF2-40B4-BE49-F238E27FC236}">
                <a16:creationId xmlns:a16="http://schemas.microsoft.com/office/drawing/2014/main" id="{849431E9-7564-D50A-5EF2-904949540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53" y="1592692"/>
            <a:ext cx="10951210" cy="279324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F8A5816-B43A-89D0-F515-693E2ECC0E3C}"/>
              </a:ext>
            </a:extLst>
          </p:cNvPr>
          <p:cNvGrpSpPr/>
          <p:nvPr/>
        </p:nvGrpSpPr>
        <p:grpSpPr>
          <a:xfrm rot="12147091">
            <a:off x="10215310" y="5482787"/>
            <a:ext cx="2210578" cy="2419013"/>
            <a:chOff x="-447720" y="-856723"/>
            <a:chExt cx="2210578" cy="2419013"/>
          </a:xfrm>
        </p:grpSpPr>
        <p:sp>
          <p:nvSpPr>
            <p:cNvPr id="15" name="Graphic 4">
              <a:extLst>
                <a:ext uri="{FF2B5EF4-FFF2-40B4-BE49-F238E27FC236}">
                  <a16:creationId xmlns:a16="http://schemas.microsoft.com/office/drawing/2014/main" id="{57B6B979-B9F5-95DE-FF73-3F3F3CBC468A}"/>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6" name="Graphic 4">
              <a:extLst>
                <a:ext uri="{FF2B5EF4-FFF2-40B4-BE49-F238E27FC236}">
                  <a16:creationId xmlns:a16="http://schemas.microsoft.com/office/drawing/2014/main" id="{6BF11E6F-8E09-AD4E-1957-D96FA007D3CD}"/>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
        <p:nvSpPr>
          <p:cNvPr id="17" name="Graphic 11">
            <a:extLst>
              <a:ext uri="{FF2B5EF4-FFF2-40B4-BE49-F238E27FC236}">
                <a16:creationId xmlns:a16="http://schemas.microsoft.com/office/drawing/2014/main" id="{015B5AE7-1283-E961-C23C-422D81057F39}"/>
              </a:ext>
            </a:extLst>
          </p:cNvPr>
          <p:cNvSpPr/>
          <p:nvPr/>
        </p:nvSpPr>
        <p:spPr>
          <a:xfrm rot="7707741">
            <a:off x="11670176" y="5713437"/>
            <a:ext cx="775163" cy="720875"/>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pic>
        <p:nvPicPr>
          <p:cNvPr id="3" name="Picture 3">
            <a:extLst>
              <a:ext uri="{FF2B5EF4-FFF2-40B4-BE49-F238E27FC236}">
                <a16:creationId xmlns:a16="http://schemas.microsoft.com/office/drawing/2014/main" id="{C6C2353D-1C85-CE06-BB70-83586B7252DF}"/>
              </a:ext>
            </a:extLst>
          </p:cNvPr>
          <p:cNvPicPr>
            <a:picLocks noChangeAspect="1"/>
          </p:cNvPicPr>
          <p:nvPr/>
        </p:nvPicPr>
        <p:blipFill>
          <a:blip r:embed="rId4"/>
          <a:stretch>
            <a:fillRect/>
          </a:stretch>
        </p:blipFill>
        <p:spPr>
          <a:xfrm>
            <a:off x="626853" y="4502208"/>
            <a:ext cx="10967049" cy="2267433"/>
          </a:xfrm>
          <a:prstGeom prst="rect">
            <a:avLst/>
          </a:prstGeom>
        </p:spPr>
      </p:pic>
    </p:spTree>
    <p:extLst>
      <p:ext uri="{BB962C8B-B14F-4D97-AF65-F5344CB8AC3E}">
        <p14:creationId xmlns:p14="http://schemas.microsoft.com/office/powerpoint/2010/main" val="388912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658813" y="486410"/>
            <a:ext cx="4535216" cy="646331"/>
          </a:xfrm>
          <a:prstGeom prst="rect">
            <a:avLst/>
          </a:prstGeom>
          <a:noFill/>
        </p:spPr>
        <p:txBody>
          <a:bodyPr wrap="none" rtlCol="0">
            <a:spAutoFit/>
          </a:bodyPr>
          <a:lstStyle/>
          <a:p>
            <a:r>
              <a:rPr lang="en-GB" sz="3600" dirty="0">
                <a:latin typeface="Fira Sans Medium" panose="020B0603050000020004" pitchFamily="34" charset="0"/>
              </a:rPr>
              <a:t>Columns Description</a:t>
            </a:r>
          </a:p>
        </p:txBody>
      </p:sp>
      <p:sp>
        <p:nvSpPr>
          <p:cNvPr id="2" name="Rectangle: Rounded Corners 1">
            <a:extLst>
              <a:ext uri="{FF2B5EF4-FFF2-40B4-BE49-F238E27FC236}">
                <a16:creationId xmlns:a16="http://schemas.microsoft.com/office/drawing/2014/main" id="{35FE9339-9C01-F82F-6BC7-6AB202284D1A}"/>
              </a:ext>
            </a:extLst>
          </p:cNvPr>
          <p:cNvSpPr/>
          <p:nvPr/>
        </p:nvSpPr>
        <p:spPr>
          <a:xfrm>
            <a:off x="883920" y="1619568"/>
            <a:ext cx="5069840" cy="354584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480CADA0-4429-9B0B-E027-F40518F19593}"/>
              </a:ext>
            </a:extLst>
          </p:cNvPr>
          <p:cNvSpPr/>
          <p:nvPr/>
        </p:nvSpPr>
        <p:spPr>
          <a:xfrm>
            <a:off x="6248400" y="1619568"/>
            <a:ext cx="5069840" cy="3545840"/>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5E7970D-F528-5BEA-C032-5C3DAE64F262}"/>
              </a:ext>
            </a:extLst>
          </p:cNvPr>
          <p:cNvSpPr txBox="1"/>
          <p:nvPr/>
        </p:nvSpPr>
        <p:spPr>
          <a:xfrm>
            <a:off x="1239520" y="1808480"/>
            <a:ext cx="4165600" cy="3024418"/>
          </a:xfrm>
          <a:prstGeom prst="rect">
            <a:avLst/>
          </a:prstGeom>
          <a:noFill/>
        </p:spPr>
        <p:txBody>
          <a:bodyPr wrap="square" rtlCol="0">
            <a:spAutoFit/>
          </a:bodyPr>
          <a:lstStyle/>
          <a:p>
            <a:pPr>
              <a:lnSpc>
                <a:spcPct val="120000"/>
              </a:lnSpc>
            </a:pPr>
            <a:r>
              <a:rPr lang="en-GB" sz="1600" b="1" i="0" dirty="0">
                <a:effectLst/>
                <a:latin typeface="Roboto" panose="02000000000000000000" pitchFamily="2" charset="0"/>
                <a:ea typeface="Roboto" panose="02000000000000000000" pitchFamily="2" charset="0"/>
                <a:cs typeface="Roboto" panose="02000000000000000000" pitchFamily="2" charset="0"/>
              </a:rPr>
              <a:t>Product Complete Review data:</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reviewerID</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ID of the reviewer</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asin</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ID of the product</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reviewerName</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name of the </a:t>
            </a:r>
          </a:p>
          <a:p>
            <a:pPr>
              <a:lnSpc>
                <a:spcPct val="120000"/>
              </a:lnSpc>
            </a:pPr>
            <a:r>
              <a:rPr lang="en-GB"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reviewer</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reviewText</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text of the review</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Overall</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Rating (1,2,3,4,5)</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summary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summary of the </a:t>
            </a:r>
          </a:p>
          <a:p>
            <a:pPr>
              <a:lnSpc>
                <a:spcPct val="120000"/>
              </a:lnSpc>
            </a:pPr>
            <a:r>
              <a:rPr lang="en-GB" sz="1600" dirty="0">
                <a:solidFill>
                  <a:schemeClr val="bg1"/>
                </a:solidFill>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review</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reviewTime</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Time of the review</a:t>
            </a:r>
            <a:endParaRPr lang="en-IN" sz="16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AB5D5990-F15B-1A4E-F599-1887FB5397FD}"/>
              </a:ext>
            </a:extLst>
          </p:cNvPr>
          <p:cNvSpPr txBox="1"/>
          <p:nvPr/>
        </p:nvSpPr>
        <p:spPr>
          <a:xfrm>
            <a:off x="6560820" y="1732546"/>
            <a:ext cx="5191760" cy="3319883"/>
          </a:xfrm>
          <a:prstGeom prst="rect">
            <a:avLst/>
          </a:prstGeom>
          <a:noFill/>
        </p:spPr>
        <p:txBody>
          <a:bodyPr wrap="square" rtlCol="0">
            <a:spAutoFit/>
          </a:bodyPr>
          <a:lstStyle/>
          <a:p>
            <a:pPr>
              <a:lnSpc>
                <a:spcPct val="120000"/>
              </a:lnSpc>
            </a:pPr>
            <a:r>
              <a:rPr lang="en-GB" sz="1600" b="1" i="0" dirty="0">
                <a:effectLst/>
                <a:latin typeface="Roboto" panose="02000000000000000000" pitchFamily="2" charset="0"/>
                <a:ea typeface="Roboto" panose="02000000000000000000" pitchFamily="2" charset="0"/>
                <a:cs typeface="Roboto" panose="02000000000000000000" pitchFamily="2" charset="0"/>
              </a:rPr>
              <a:t>Product Metadata:</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description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description of the product</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fit</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variants available</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title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title of the product</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also_buy</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other products </a:t>
            </a:r>
            <a:r>
              <a:rPr lang="en-GB" sz="1600" b="0"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boought</a:t>
            </a:r>
            <a:endPar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brand</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brand information</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rank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rank in main category</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main_cat</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main category </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similar_item</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items similar to this</a:t>
            </a:r>
          </a:p>
          <a:p>
            <a:pPr>
              <a:lnSpc>
                <a:spcPct val="120000"/>
              </a:lnSpc>
            </a:pP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price</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price of the product</a:t>
            </a:r>
          </a:p>
          <a:p>
            <a:pPr>
              <a:lnSpc>
                <a:spcPct val="120000"/>
              </a:lnSpc>
            </a:pPr>
            <a:r>
              <a:rPr lang="en-GB" sz="1600" b="1" i="0" dirty="0" err="1">
                <a:solidFill>
                  <a:schemeClr val="bg1"/>
                </a:solidFill>
                <a:effectLst/>
                <a:latin typeface="Roboto" panose="02000000000000000000" pitchFamily="2" charset="0"/>
                <a:ea typeface="Roboto" panose="02000000000000000000" pitchFamily="2" charset="0"/>
                <a:cs typeface="Roboto" panose="02000000000000000000" pitchFamily="2" charset="0"/>
              </a:rPr>
              <a:t>asin</a:t>
            </a:r>
            <a:r>
              <a:rPr lang="en-GB" sz="16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   </a:t>
            </a:r>
            <a:r>
              <a:rPr lang="en-GB" sz="16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            	: ID of the product</a:t>
            </a:r>
          </a:p>
        </p:txBody>
      </p:sp>
      <p:grpSp>
        <p:nvGrpSpPr>
          <p:cNvPr id="10" name="Group 9">
            <a:extLst>
              <a:ext uri="{FF2B5EF4-FFF2-40B4-BE49-F238E27FC236}">
                <a16:creationId xmlns:a16="http://schemas.microsoft.com/office/drawing/2014/main" id="{80972A97-CC8E-C6CF-70A6-25635B5B8599}"/>
              </a:ext>
            </a:extLst>
          </p:cNvPr>
          <p:cNvGrpSpPr/>
          <p:nvPr/>
        </p:nvGrpSpPr>
        <p:grpSpPr>
          <a:xfrm rot="12147091">
            <a:off x="10215310" y="5482787"/>
            <a:ext cx="2210578" cy="2419013"/>
            <a:chOff x="-447720" y="-856723"/>
            <a:chExt cx="2210578" cy="2419013"/>
          </a:xfrm>
        </p:grpSpPr>
        <p:sp>
          <p:nvSpPr>
            <p:cNvPr id="11" name="Graphic 4">
              <a:extLst>
                <a:ext uri="{FF2B5EF4-FFF2-40B4-BE49-F238E27FC236}">
                  <a16:creationId xmlns:a16="http://schemas.microsoft.com/office/drawing/2014/main" id="{DDC41C5E-26F5-3DFE-279D-29D36B9107F8}"/>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2" name="Graphic 4">
              <a:extLst>
                <a:ext uri="{FF2B5EF4-FFF2-40B4-BE49-F238E27FC236}">
                  <a16:creationId xmlns:a16="http://schemas.microsoft.com/office/drawing/2014/main" id="{564ED05B-B34F-A526-44AE-14C06442AC61}"/>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grpSp>
    </p:spTree>
    <p:extLst>
      <p:ext uri="{BB962C8B-B14F-4D97-AF65-F5344CB8AC3E}">
        <p14:creationId xmlns:p14="http://schemas.microsoft.com/office/powerpoint/2010/main" val="2885483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4110421" cy="769441"/>
          </a:xfrm>
          <a:prstGeom prst="rect">
            <a:avLst/>
          </a:prstGeom>
          <a:noFill/>
        </p:spPr>
        <p:txBody>
          <a:bodyPr wrap="none" rtlCol="0">
            <a:spAutoFit/>
          </a:bodyPr>
          <a:lstStyle/>
          <a:p>
            <a:r>
              <a:rPr lang="en-GB" sz="4400" dirty="0">
                <a:latin typeface="Fira Sans Medium" panose="020B0603050000020004" pitchFamily="34" charset="0"/>
              </a:rPr>
              <a:t>D</a:t>
            </a:r>
            <a:r>
              <a:rPr lang="en-IN" sz="4400" dirty="0" err="1">
                <a:latin typeface="Fira Sans Medium" panose="020B0603050000020004" pitchFamily="34" charset="0"/>
              </a:rPr>
              <a:t>ata</a:t>
            </a:r>
            <a:r>
              <a:rPr lang="en-IN" sz="4400" dirty="0">
                <a:latin typeface="Fira Sans Medium" panose="020B0603050000020004" pitchFamily="34" charset="0"/>
              </a:rPr>
              <a:t> Wrangling</a:t>
            </a:r>
            <a:endParaRPr lang="en-IN" sz="3600" dirty="0">
              <a:latin typeface="Fira Sans Medium" panose="020B0603050000020004" pitchFamily="34" charset="0"/>
            </a:endParaRPr>
          </a:p>
        </p:txBody>
      </p:sp>
      <p:sp>
        <p:nvSpPr>
          <p:cNvPr id="22" name="TextBox 21">
            <a:extLst>
              <a:ext uri="{FF2B5EF4-FFF2-40B4-BE49-F238E27FC236}">
                <a16:creationId xmlns:a16="http://schemas.microsoft.com/office/drawing/2014/main" id="{2929092D-BCB2-8FCB-7DD3-BF4A177195E2}"/>
              </a:ext>
            </a:extLst>
          </p:cNvPr>
          <p:cNvSpPr txBox="1"/>
          <p:nvPr/>
        </p:nvSpPr>
        <p:spPr>
          <a:xfrm>
            <a:off x="1236980" y="1312039"/>
            <a:ext cx="6741160" cy="4893647"/>
          </a:xfrm>
          <a:prstGeom prst="rect">
            <a:avLst/>
          </a:prstGeom>
          <a:noFill/>
        </p:spPr>
        <p:txBody>
          <a:bodyPr wrap="square">
            <a:spAutoFit/>
          </a:bodyPr>
          <a:lstStyle/>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Merged </a:t>
            </a:r>
            <a:r>
              <a:rPr lang="en-IN" sz="2400" dirty="0" err="1">
                <a:latin typeface="Roboto" panose="02000000000000000000" pitchFamily="2" charset="0"/>
                <a:ea typeface="Roboto" panose="02000000000000000000" pitchFamily="2" charset="0"/>
                <a:cs typeface="Roboto" panose="02000000000000000000" pitchFamily="2" charset="0"/>
              </a:rPr>
              <a:t>dataframes</a:t>
            </a:r>
            <a:r>
              <a:rPr lang="en-IN" sz="2400" dirty="0">
                <a:latin typeface="Roboto" panose="02000000000000000000" pitchFamily="2" charset="0"/>
                <a:ea typeface="Roboto" panose="02000000000000000000" pitchFamily="2" charset="0"/>
                <a:cs typeface="Roboto" panose="02000000000000000000" pitchFamily="2" charset="0"/>
              </a:rPr>
              <a:t> on </a:t>
            </a:r>
            <a:r>
              <a:rPr lang="en-IN" sz="2400" dirty="0" err="1">
                <a:latin typeface="Roboto" panose="02000000000000000000" pitchFamily="2" charset="0"/>
                <a:ea typeface="Roboto" panose="02000000000000000000" pitchFamily="2" charset="0"/>
                <a:cs typeface="Roboto" panose="02000000000000000000" pitchFamily="2" charset="0"/>
              </a:rPr>
              <a:t>ProductID</a:t>
            </a:r>
            <a:r>
              <a:rPr lang="en-IN" sz="2400" dirty="0">
                <a:latin typeface="Roboto" panose="02000000000000000000" pitchFamily="2" charset="0"/>
                <a:ea typeface="Roboto" panose="02000000000000000000" pitchFamily="2" charset="0"/>
                <a:cs typeface="Roboto" panose="02000000000000000000" pitchFamily="2" charset="0"/>
              </a:rPr>
              <a:t>(‘</a:t>
            </a:r>
            <a:r>
              <a:rPr lang="en-IN" sz="2400" dirty="0" err="1">
                <a:latin typeface="Roboto" panose="02000000000000000000" pitchFamily="2" charset="0"/>
                <a:ea typeface="Roboto" panose="02000000000000000000" pitchFamily="2" charset="0"/>
                <a:cs typeface="Roboto" panose="02000000000000000000" pitchFamily="2" charset="0"/>
              </a:rPr>
              <a:t>asin</a:t>
            </a:r>
            <a:r>
              <a:rPr lang="en-IN" sz="2400" dirty="0">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Missing value treatment.</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Replaced empty strings and blank dictionaries and lists with </a:t>
            </a:r>
            <a:r>
              <a:rPr lang="en-IN" sz="2400" dirty="0" err="1">
                <a:latin typeface="Roboto" panose="02000000000000000000" pitchFamily="2" charset="0"/>
                <a:ea typeface="Roboto" panose="02000000000000000000" pitchFamily="2" charset="0"/>
                <a:cs typeface="Roboto" panose="02000000000000000000" pitchFamily="2" charset="0"/>
              </a:rPr>
              <a:t>NaN</a:t>
            </a:r>
            <a:r>
              <a:rPr lang="en-IN" sz="2400" dirty="0">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Removed columns with more than 25% null values.</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Removed duplicate rows.</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Extracted data from lists and dictionaries in various columns.</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Price and rank were converted into numerical values using various methods.</a:t>
            </a:r>
          </a:p>
          <a:p>
            <a:pPr marL="285750" indent="-285750">
              <a:buFont typeface="Arial" panose="020B0604020202020204" pitchFamily="34" charset="0"/>
              <a:buChar char="•"/>
            </a:pPr>
            <a:r>
              <a:rPr lang="en-IN" sz="2400" dirty="0">
                <a:latin typeface="Roboto" panose="02000000000000000000" pitchFamily="2" charset="0"/>
                <a:ea typeface="Roboto" panose="02000000000000000000" pitchFamily="2" charset="0"/>
                <a:cs typeface="Roboto" panose="02000000000000000000" pitchFamily="2" charset="0"/>
              </a:rPr>
              <a:t>Converted date from </a:t>
            </a:r>
            <a:r>
              <a:rPr lang="en-IN" sz="2400" dirty="0" err="1">
                <a:latin typeface="Roboto" panose="02000000000000000000" pitchFamily="2" charset="0"/>
                <a:ea typeface="Roboto" panose="02000000000000000000" pitchFamily="2" charset="0"/>
                <a:cs typeface="Roboto" panose="02000000000000000000" pitchFamily="2" charset="0"/>
              </a:rPr>
              <a:t>unix</a:t>
            </a:r>
            <a:r>
              <a:rPr lang="en-IN" sz="2400" dirty="0">
                <a:latin typeface="Roboto" panose="02000000000000000000" pitchFamily="2" charset="0"/>
                <a:ea typeface="Roboto" panose="02000000000000000000" pitchFamily="2" charset="0"/>
                <a:cs typeface="Roboto" panose="02000000000000000000" pitchFamily="2" charset="0"/>
              </a:rPr>
              <a:t> format to datetime64[ns] for time-series analysis.</a:t>
            </a:r>
          </a:p>
        </p:txBody>
      </p:sp>
    </p:spTree>
    <p:extLst>
      <p:ext uri="{BB962C8B-B14F-4D97-AF65-F5344CB8AC3E}">
        <p14:creationId xmlns:p14="http://schemas.microsoft.com/office/powerpoint/2010/main" val="238183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48E5E13-86FE-4923-8C65-F03A91827BC2}"/>
              </a:ext>
            </a:extLst>
          </p:cNvPr>
          <p:cNvSpPr/>
          <p:nvPr/>
        </p:nvSpPr>
        <p:spPr>
          <a:xfrm rot="3043006">
            <a:off x="7749003" y="-1089505"/>
            <a:ext cx="5451701" cy="7886541"/>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 name="Rectangle 3">
            <a:extLst>
              <a:ext uri="{FF2B5EF4-FFF2-40B4-BE49-F238E27FC236}">
                <a16:creationId xmlns:a16="http://schemas.microsoft.com/office/drawing/2014/main" id="{51695F52-4DFE-426F-A6E5-454B7D1E29FE}"/>
              </a:ext>
            </a:extLst>
          </p:cNvPr>
          <p:cNvSpPr/>
          <p:nvPr/>
        </p:nvSpPr>
        <p:spPr>
          <a:xfrm>
            <a:off x="9022212" y="6612573"/>
            <a:ext cx="3664190"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58CF9FB-F5CA-4B59-A222-7F046A3ED07B}"/>
              </a:ext>
            </a:extLst>
          </p:cNvPr>
          <p:cNvSpPr/>
          <p:nvPr/>
        </p:nvSpPr>
        <p:spPr>
          <a:xfrm>
            <a:off x="9250566" y="6301516"/>
            <a:ext cx="3435836" cy="494271"/>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A8E8C83-9B3D-4B47-8C29-1713C483237F}"/>
              </a:ext>
            </a:extLst>
          </p:cNvPr>
          <p:cNvSpPr/>
          <p:nvPr/>
        </p:nvSpPr>
        <p:spPr>
          <a:xfrm>
            <a:off x="10176668" y="4579878"/>
            <a:ext cx="2421088" cy="1877168"/>
          </a:xfrm>
          <a:prstGeom prst="rect">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2790" y="-322845"/>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6769802" cy="769441"/>
          </a:xfrm>
          <a:prstGeom prst="rect">
            <a:avLst/>
          </a:prstGeom>
          <a:noFill/>
        </p:spPr>
        <p:txBody>
          <a:bodyPr wrap="none" rtlCol="0">
            <a:spAutoFit/>
          </a:bodyPr>
          <a:lstStyle/>
          <a:p>
            <a:r>
              <a:rPr lang="en-IN" sz="4400" dirty="0">
                <a:latin typeface="Fira Sans Medium" panose="020B0603050000020004" pitchFamily="34" charset="0"/>
              </a:rPr>
              <a:t>Exploratory Data Analysis</a:t>
            </a:r>
          </a:p>
        </p:txBody>
      </p:sp>
      <p:sp>
        <p:nvSpPr>
          <p:cNvPr id="22" name="TextBox 21">
            <a:extLst>
              <a:ext uri="{FF2B5EF4-FFF2-40B4-BE49-F238E27FC236}">
                <a16:creationId xmlns:a16="http://schemas.microsoft.com/office/drawing/2014/main" id="{2929092D-BCB2-8FCB-7DD3-BF4A177195E2}"/>
              </a:ext>
            </a:extLst>
          </p:cNvPr>
          <p:cNvSpPr txBox="1"/>
          <p:nvPr/>
        </p:nvSpPr>
        <p:spPr>
          <a:xfrm>
            <a:off x="1236980" y="1312039"/>
            <a:ext cx="6741160" cy="4893647"/>
          </a:xfrm>
          <a:prstGeom prst="rect">
            <a:avLst/>
          </a:prstGeom>
          <a:noFill/>
        </p:spPr>
        <p:txBody>
          <a:bodyPr wrap="square">
            <a:spAutoFit/>
          </a:bodyPr>
          <a:lstStyle/>
          <a:p>
            <a:r>
              <a:rPr lang="en-GB" sz="2400" b="1" dirty="0">
                <a:solidFill>
                  <a:srgbClr val="FFA542"/>
                </a:solidFill>
                <a:latin typeface="Roboto" panose="02000000000000000000" pitchFamily="2" charset="0"/>
                <a:ea typeface="Roboto" panose="02000000000000000000" pitchFamily="2" charset="0"/>
                <a:cs typeface="Roboto" panose="02000000000000000000" pitchFamily="2" charset="0"/>
              </a:rPr>
              <a:t>Univariate Data Analysis</a:t>
            </a:r>
          </a:p>
          <a:p>
            <a:pPr marL="285750" indent="-285750">
              <a:buFont typeface="Arial" panose="020B0604020202020204" pitchFamily="34" charset="0"/>
              <a:buChar char="•"/>
            </a:pPr>
            <a:r>
              <a:rPr lang="en-GB" sz="2400" dirty="0">
                <a:latin typeface="Roboto" panose="02000000000000000000" pitchFamily="2" charset="0"/>
                <a:ea typeface="Roboto" panose="02000000000000000000" pitchFamily="2" charset="0"/>
                <a:cs typeface="Roboto" panose="02000000000000000000" pitchFamily="2" charset="0"/>
              </a:rPr>
              <a:t>The data was categorised into categorical and continuous based on the number of unique values present in each column and the data was visualised.</a:t>
            </a:r>
          </a:p>
          <a:p>
            <a:pPr marL="285750" indent="-285750">
              <a:buFont typeface="Arial" panose="020B0604020202020204" pitchFamily="34" charset="0"/>
              <a:buChar char="•"/>
            </a:pPr>
            <a:endParaRPr lang="en-GB" sz="2400" dirty="0">
              <a:latin typeface="Roboto" panose="02000000000000000000" pitchFamily="2" charset="0"/>
              <a:ea typeface="Roboto" panose="02000000000000000000" pitchFamily="2" charset="0"/>
              <a:cs typeface="Roboto" panose="02000000000000000000" pitchFamily="2" charset="0"/>
            </a:endParaRPr>
          </a:p>
          <a:p>
            <a:r>
              <a:rPr lang="en-GB" sz="2400" b="1" dirty="0">
                <a:solidFill>
                  <a:srgbClr val="FFA542"/>
                </a:solidFill>
                <a:latin typeface="Roboto" panose="02000000000000000000" pitchFamily="2" charset="0"/>
                <a:ea typeface="Roboto" panose="02000000000000000000" pitchFamily="2" charset="0"/>
                <a:cs typeface="Roboto" panose="02000000000000000000" pitchFamily="2" charset="0"/>
              </a:rPr>
              <a:t>Bivariate Data Analysis</a:t>
            </a:r>
          </a:p>
          <a:p>
            <a:pPr marL="285750" indent="-285750">
              <a:buFont typeface="Arial" panose="020B0604020202020204" pitchFamily="34" charset="0"/>
              <a:buChar char="•"/>
            </a:pPr>
            <a:r>
              <a:rPr lang="en-GB" sz="2400" dirty="0">
                <a:latin typeface="Roboto" panose="02000000000000000000" pitchFamily="2" charset="0"/>
                <a:ea typeface="Roboto" panose="02000000000000000000" pitchFamily="2" charset="0"/>
                <a:cs typeface="Roboto" panose="02000000000000000000" pitchFamily="2" charset="0"/>
              </a:rPr>
              <a:t>The relationship between two variables or columns was explored/visualised.</a:t>
            </a:r>
          </a:p>
          <a:p>
            <a:pPr marL="285750" indent="-285750">
              <a:buFont typeface="Arial" panose="020B0604020202020204" pitchFamily="34" charset="0"/>
              <a:buChar char="•"/>
            </a:pPr>
            <a:endParaRPr lang="en-GB" sz="2400" dirty="0">
              <a:latin typeface="Roboto" panose="02000000000000000000" pitchFamily="2" charset="0"/>
              <a:ea typeface="Roboto" panose="02000000000000000000" pitchFamily="2" charset="0"/>
              <a:cs typeface="Roboto" panose="02000000000000000000" pitchFamily="2" charset="0"/>
            </a:endParaRPr>
          </a:p>
          <a:p>
            <a:r>
              <a:rPr lang="en-GB" sz="2400" b="1" dirty="0">
                <a:solidFill>
                  <a:srgbClr val="FFA542"/>
                </a:solidFill>
                <a:latin typeface="Roboto" panose="02000000000000000000" pitchFamily="2" charset="0"/>
                <a:ea typeface="Roboto" panose="02000000000000000000" pitchFamily="2" charset="0"/>
                <a:cs typeface="Roboto" panose="02000000000000000000" pitchFamily="2" charset="0"/>
              </a:rPr>
              <a:t>Multivariate Data Analysis</a:t>
            </a:r>
          </a:p>
          <a:p>
            <a:pPr marL="285750" indent="-285750">
              <a:buFont typeface="Arial" panose="020B0604020202020204" pitchFamily="34" charset="0"/>
              <a:buChar char="•"/>
            </a:pPr>
            <a:r>
              <a:rPr lang="en-GB" sz="2400" dirty="0">
                <a:latin typeface="Roboto" panose="02000000000000000000" pitchFamily="2" charset="0"/>
                <a:ea typeface="Roboto" panose="02000000000000000000" pitchFamily="2" charset="0"/>
                <a:cs typeface="Roboto" panose="02000000000000000000" pitchFamily="2" charset="0"/>
              </a:rPr>
              <a:t>Explored the patterns and relationship present between multiple columns of the data.</a:t>
            </a:r>
          </a:p>
        </p:txBody>
      </p:sp>
    </p:spTree>
    <p:extLst>
      <p:ext uri="{BB962C8B-B14F-4D97-AF65-F5344CB8AC3E}">
        <p14:creationId xmlns:p14="http://schemas.microsoft.com/office/powerpoint/2010/main" val="40979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2163BE-8351-A905-DB3A-3B436C6FD529}"/>
              </a:ext>
            </a:extLst>
          </p:cNvPr>
          <p:cNvSpPr txBox="1"/>
          <p:nvPr/>
        </p:nvSpPr>
        <p:spPr>
          <a:xfrm>
            <a:off x="624468" y="479501"/>
            <a:ext cx="5471532" cy="2031325"/>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Descriptive Statistics :</a:t>
            </a:r>
          </a:p>
          <a:p>
            <a:endParaRPr lang="en-US" b="1" u="sng" dirty="0">
              <a:latin typeface="Times New Roman" panose="02020603050405020304" pitchFamily="18" charset="0"/>
              <a:cs typeface="Times New Roman" panose="02020603050405020304" pitchFamily="18" charset="0"/>
            </a:endParaRPr>
          </a:p>
          <a:p>
            <a:r>
              <a:rPr lang="en-US" u="sng" dirty="0">
                <a:latin typeface="Times New Roman" panose="02020603050405020304" pitchFamily="18" charset="0"/>
                <a:cs typeface="Times New Roman" panose="02020603050405020304" pitchFamily="18" charset="0"/>
              </a:rPr>
              <a:t>The following summary statistics was obtained </a:t>
            </a:r>
          </a:p>
          <a:p>
            <a:r>
              <a:rPr lang="en-US" dirty="0">
                <a:latin typeface="Times New Roman" panose="02020603050405020304" pitchFamily="18" charset="0"/>
                <a:cs typeface="Times New Roman" panose="02020603050405020304" pitchFamily="18" charset="0"/>
              </a:rPr>
              <a:t>Number of reviews: 68561</a:t>
            </a:r>
          </a:p>
          <a:p>
            <a:r>
              <a:rPr lang="en-US" dirty="0">
                <a:latin typeface="Times New Roman" panose="02020603050405020304" pitchFamily="18" charset="0"/>
                <a:cs typeface="Times New Roman" panose="02020603050405020304" pitchFamily="18" charset="0"/>
              </a:rPr>
              <a:t>Number of unique reviewers:11014</a:t>
            </a:r>
          </a:p>
          <a:p>
            <a:r>
              <a:rPr lang="en-US" dirty="0">
                <a:latin typeface="Times New Roman" panose="02020603050405020304" pitchFamily="18" charset="0"/>
                <a:cs typeface="Times New Roman" panose="02020603050405020304" pitchFamily="18" charset="0"/>
              </a:rPr>
              <a:t>Number of unique products: 5105</a:t>
            </a:r>
          </a:p>
          <a:p>
            <a:r>
              <a:rPr lang="en-US" dirty="0">
                <a:latin typeface="Times New Roman" panose="02020603050405020304" pitchFamily="18" charset="0"/>
                <a:cs typeface="Times New Roman" panose="02020603050405020304" pitchFamily="18" charset="0"/>
              </a:rPr>
              <a:t>Average rating score: 4.526816</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ACE51A9-1ADA-8C12-6B8F-75F77544EE12}"/>
              </a:ext>
            </a:extLst>
          </p:cNvPr>
          <p:cNvSpPr txBox="1"/>
          <p:nvPr/>
        </p:nvSpPr>
        <p:spPr>
          <a:xfrm>
            <a:off x="597502" y="3059668"/>
            <a:ext cx="3419280" cy="369332"/>
          </a:xfrm>
          <a:prstGeom prst="rect">
            <a:avLst/>
          </a:prstGeom>
          <a:noFill/>
        </p:spPr>
        <p:txBody>
          <a:bodyPr wrap="square" rtlCol="0">
            <a:spAutoFit/>
          </a:bodyPr>
          <a:lstStyle/>
          <a:p>
            <a:r>
              <a:rPr lang="en-IN" b="1" dirty="0"/>
              <a:t>Top Reviewers :</a:t>
            </a:r>
          </a:p>
        </p:txBody>
      </p:sp>
      <p:pic>
        <p:nvPicPr>
          <p:cNvPr id="9" name="Picture 8">
            <a:extLst>
              <a:ext uri="{FF2B5EF4-FFF2-40B4-BE49-F238E27FC236}">
                <a16:creationId xmlns:a16="http://schemas.microsoft.com/office/drawing/2014/main" id="{0222E649-3327-5D5C-2696-B369317D800D}"/>
              </a:ext>
            </a:extLst>
          </p:cNvPr>
          <p:cNvPicPr>
            <a:picLocks noChangeAspect="1"/>
          </p:cNvPicPr>
          <p:nvPr/>
        </p:nvPicPr>
        <p:blipFill>
          <a:blip r:embed="rId2"/>
          <a:stretch>
            <a:fillRect/>
          </a:stretch>
        </p:blipFill>
        <p:spPr>
          <a:xfrm>
            <a:off x="704869" y="3462694"/>
            <a:ext cx="4084319" cy="3172085"/>
          </a:xfrm>
          <a:prstGeom prst="rect">
            <a:avLst/>
          </a:prstGeom>
        </p:spPr>
      </p:pic>
      <p:pic>
        <p:nvPicPr>
          <p:cNvPr id="10" name="Picture 9">
            <a:extLst>
              <a:ext uri="{FF2B5EF4-FFF2-40B4-BE49-F238E27FC236}">
                <a16:creationId xmlns:a16="http://schemas.microsoft.com/office/drawing/2014/main" id="{6EF67131-9BF3-3251-2490-8C65EB0C13F1}"/>
              </a:ext>
            </a:extLst>
          </p:cNvPr>
          <p:cNvPicPr>
            <a:picLocks noChangeAspect="1"/>
          </p:cNvPicPr>
          <p:nvPr/>
        </p:nvPicPr>
        <p:blipFill>
          <a:blip r:embed="rId3"/>
          <a:stretch>
            <a:fillRect/>
          </a:stretch>
        </p:blipFill>
        <p:spPr>
          <a:xfrm>
            <a:off x="6663655" y="3429000"/>
            <a:ext cx="4084320" cy="3208020"/>
          </a:xfrm>
          <a:prstGeom prst="rect">
            <a:avLst/>
          </a:prstGeom>
        </p:spPr>
      </p:pic>
      <p:sp>
        <p:nvSpPr>
          <p:cNvPr id="11" name="TextBox 10">
            <a:extLst>
              <a:ext uri="{FF2B5EF4-FFF2-40B4-BE49-F238E27FC236}">
                <a16:creationId xmlns:a16="http://schemas.microsoft.com/office/drawing/2014/main" id="{A863BE87-35A3-1830-9CE2-D63A850B0C67}"/>
              </a:ext>
            </a:extLst>
          </p:cNvPr>
          <p:cNvSpPr txBox="1"/>
          <p:nvPr/>
        </p:nvSpPr>
        <p:spPr>
          <a:xfrm>
            <a:off x="6884879" y="3059668"/>
            <a:ext cx="3863096" cy="369332"/>
          </a:xfrm>
          <a:prstGeom prst="rect">
            <a:avLst/>
          </a:prstGeom>
          <a:noFill/>
        </p:spPr>
        <p:txBody>
          <a:bodyPr wrap="square" rtlCol="0">
            <a:spAutoFit/>
          </a:bodyPr>
          <a:lstStyle/>
          <a:p>
            <a:r>
              <a:rPr lang="en-IN" b="1" dirty="0"/>
              <a:t>Most reviewed Products </a:t>
            </a:r>
          </a:p>
        </p:txBody>
      </p:sp>
      <p:pic>
        <p:nvPicPr>
          <p:cNvPr id="13" name="Picture 12">
            <a:extLst>
              <a:ext uri="{FF2B5EF4-FFF2-40B4-BE49-F238E27FC236}">
                <a16:creationId xmlns:a16="http://schemas.microsoft.com/office/drawing/2014/main" id="{E8F32481-73A3-16A8-52FC-219007E7E479}"/>
              </a:ext>
            </a:extLst>
          </p:cNvPr>
          <p:cNvPicPr>
            <a:picLocks noChangeAspect="1"/>
          </p:cNvPicPr>
          <p:nvPr/>
        </p:nvPicPr>
        <p:blipFill>
          <a:blip r:embed="rId4"/>
          <a:stretch>
            <a:fillRect/>
          </a:stretch>
        </p:blipFill>
        <p:spPr>
          <a:xfrm>
            <a:off x="8686800" y="220980"/>
            <a:ext cx="2548699" cy="2673259"/>
          </a:xfrm>
          <a:prstGeom prst="rect">
            <a:avLst/>
          </a:prstGeom>
        </p:spPr>
      </p:pic>
      <p:sp>
        <p:nvSpPr>
          <p:cNvPr id="14" name="TextBox 13">
            <a:extLst>
              <a:ext uri="{FF2B5EF4-FFF2-40B4-BE49-F238E27FC236}">
                <a16:creationId xmlns:a16="http://schemas.microsoft.com/office/drawing/2014/main" id="{926C9BE0-1DE7-920C-6CFE-0ECCB99347B4}"/>
              </a:ext>
            </a:extLst>
          </p:cNvPr>
          <p:cNvSpPr txBox="1"/>
          <p:nvPr/>
        </p:nvSpPr>
        <p:spPr>
          <a:xfrm>
            <a:off x="7355031" y="1188277"/>
            <a:ext cx="2023145" cy="369332"/>
          </a:xfrm>
          <a:prstGeom prst="rect">
            <a:avLst/>
          </a:prstGeom>
          <a:noFill/>
        </p:spPr>
        <p:txBody>
          <a:bodyPr wrap="square" rtlCol="0">
            <a:spAutoFit/>
          </a:bodyPr>
          <a:lstStyle/>
          <a:p>
            <a:r>
              <a:rPr lang="en-IN" b="1" dirty="0"/>
              <a:t>Top Brands </a:t>
            </a:r>
          </a:p>
        </p:txBody>
      </p:sp>
    </p:spTree>
    <p:extLst>
      <p:ext uri="{BB962C8B-B14F-4D97-AF65-F5344CB8AC3E}">
        <p14:creationId xmlns:p14="http://schemas.microsoft.com/office/powerpoint/2010/main" val="3489102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2253</Words>
  <Application>Microsoft Office PowerPoint</Application>
  <PresentationFormat>Widescreen</PresentationFormat>
  <Paragraphs>254</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Sai Kiran A.</cp:lastModifiedBy>
  <cp:revision>235</cp:revision>
  <dcterms:created xsi:type="dcterms:W3CDTF">2021-11-17T09:33:18Z</dcterms:created>
  <dcterms:modified xsi:type="dcterms:W3CDTF">2023-02-01T11:33:06Z</dcterms:modified>
</cp:coreProperties>
</file>